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theme/themeOverride2.xml" ContentType="application/vnd.openxmlformats-officedocument.themeOverride+xml"/>
  <Override PartName="/ppt/notesSlides/notesSlide23.xml" ContentType="application/vnd.openxmlformats-officedocument.presentationml.notesSlide+xml"/>
  <Override PartName="/ppt/theme/themeOverride3.xml" ContentType="application/vnd.openxmlformats-officedocument.themeOverride+xml"/>
  <Override PartName="/ppt/notesSlides/notesSlide24.xml" ContentType="application/vnd.openxmlformats-officedocument.presentationml.notesSlide+xml"/>
  <Override PartName="/ppt/theme/themeOverride4.xml" ContentType="application/vnd.openxmlformats-officedocument.themeOverride+xml"/>
  <Override PartName="/ppt/notesSlides/notesSlide25.xml" ContentType="application/vnd.openxmlformats-officedocument.presentationml.notesSlide+xml"/>
  <Override PartName="/ppt/theme/themeOverride5.xml" ContentType="application/vnd.openxmlformats-officedocument.themeOverride+xml"/>
  <Override PartName="/ppt/notesSlides/notesSlide26.xml" ContentType="application/vnd.openxmlformats-officedocument.presentationml.notesSlide+xml"/>
  <Override PartName="/ppt/theme/themeOverride6.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68" r:id="rId5"/>
    <p:sldMasterId id="2147483686" r:id="rId6"/>
  </p:sldMasterIdLst>
  <p:notesMasterIdLst>
    <p:notesMasterId r:id="rId43"/>
  </p:notesMasterIdLst>
  <p:sldIdLst>
    <p:sldId id="260" r:id="rId7"/>
    <p:sldId id="261" r:id="rId8"/>
    <p:sldId id="263" r:id="rId9"/>
    <p:sldId id="264" r:id="rId10"/>
    <p:sldId id="265" r:id="rId11"/>
    <p:sldId id="266" r:id="rId12"/>
    <p:sldId id="270" r:id="rId13"/>
    <p:sldId id="269" r:id="rId14"/>
    <p:sldId id="271" r:id="rId15"/>
    <p:sldId id="272" r:id="rId16"/>
    <p:sldId id="274" r:id="rId17"/>
    <p:sldId id="275" r:id="rId18"/>
    <p:sldId id="277" r:id="rId19"/>
    <p:sldId id="273" r:id="rId20"/>
    <p:sldId id="278" r:id="rId21"/>
    <p:sldId id="279" r:id="rId22"/>
    <p:sldId id="281" r:id="rId23"/>
    <p:sldId id="298" r:id="rId24"/>
    <p:sldId id="301" r:id="rId25"/>
    <p:sldId id="303" r:id="rId26"/>
    <p:sldId id="280" r:id="rId27"/>
    <p:sldId id="282" r:id="rId28"/>
    <p:sldId id="283" r:id="rId29"/>
    <p:sldId id="284" r:id="rId30"/>
    <p:sldId id="295" r:id="rId31"/>
    <p:sldId id="296" r:id="rId32"/>
    <p:sldId id="285" r:id="rId33"/>
    <p:sldId id="286" r:id="rId34"/>
    <p:sldId id="287" r:id="rId35"/>
    <p:sldId id="288" r:id="rId36"/>
    <p:sldId id="294" r:id="rId37"/>
    <p:sldId id="297" r:id="rId38"/>
    <p:sldId id="289" r:id="rId39"/>
    <p:sldId id="290" r:id="rId40"/>
    <p:sldId id="292" r:id="rId41"/>
    <p:sldId id="29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78AD"/>
    <a:srgbClr val="E15759"/>
    <a:srgbClr val="76B7B2"/>
    <a:srgbClr val="4E79A7"/>
    <a:srgbClr val="2B2B2B"/>
    <a:srgbClr val="9D7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3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than Ericson" userId="96577932-aa52-4476-a8c3-12318db0e52b" providerId="ADAL" clId="{3A949891-D3E5-43B4-8822-4FE3B6C49D3C}"/>
    <pc:docChg chg="delSld modSld">
      <pc:chgData name="Ethan Ericson" userId="96577932-aa52-4476-a8c3-12318db0e52b" providerId="ADAL" clId="{3A949891-D3E5-43B4-8822-4FE3B6C49D3C}" dt="2024-12-11T01:18:47.808" v="42" actId="20577"/>
      <pc:docMkLst>
        <pc:docMk/>
      </pc:docMkLst>
      <pc:sldChg chg="del">
        <pc:chgData name="Ethan Ericson" userId="96577932-aa52-4476-a8c3-12318db0e52b" providerId="ADAL" clId="{3A949891-D3E5-43B4-8822-4FE3B6C49D3C}" dt="2024-12-11T01:16:51.088" v="0" actId="2696"/>
        <pc:sldMkLst>
          <pc:docMk/>
          <pc:sldMk cId="1077184494" sldId="262"/>
        </pc:sldMkLst>
      </pc:sldChg>
      <pc:sldChg chg="del">
        <pc:chgData name="Ethan Ericson" userId="96577932-aa52-4476-a8c3-12318db0e52b" providerId="ADAL" clId="{3A949891-D3E5-43B4-8822-4FE3B6C49D3C}" dt="2024-12-11T01:16:55.751" v="1" actId="2696"/>
        <pc:sldMkLst>
          <pc:docMk/>
          <pc:sldMk cId="3389231101" sldId="276"/>
        </pc:sldMkLst>
      </pc:sldChg>
      <pc:sldChg chg="modNotesTx">
        <pc:chgData name="Ethan Ericson" userId="96577932-aa52-4476-a8c3-12318db0e52b" providerId="ADAL" clId="{3A949891-D3E5-43B4-8822-4FE3B6C49D3C}" dt="2024-12-11T01:18:47.808" v="42" actId="20577"/>
        <pc:sldMkLst>
          <pc:docMk/>
          <pc:sldMk cId="2728989165" sldId="292"/>
        </pc:sldMkLst>
      </pc:sldChg>
      <pc:sldChg chg="del">
        <pc:chgData name="Ethan Ericson" userId="96577932-aa52-4476-a8c3-12318db0e52b" providerId="ADAL" clId="{3A949891-D3E5-43B4-8822-4FE3B6C49D3C}" dt="2024-12-11T01:16:59.847" v="2" actId="2696"/>
        <pc:sldMkLst>
          <pc:docMk/>
          <pc:sldMk cId="1918123461" sldId="299"/>
        </pc:sldMkLst>
      </pc:sldChg>
      <pc:sldChg chg="del">
        <pc:chgData name="Ethan Ericson" userId="96577932-aa52-4476-a8c3-12318db0e52b" providerId="ADAL" clId="{3A949891-D3E5-43B4-8822-4FE3B6C49D3C}" dt="2024-12-11T01:17:02.226" v="3" actId="2696"/>
        <pc:sldMkLst>
          <pc:docMk/>
          <pc:sldMk cId="2462330535" sldId="300"/>
        </pc:sldMkLst>
      </pc:sldChg>
      <pc:sldChg chg="del">
        <pc:chgData name="Ethan Ericson" userId="96577932-aa52-4476-a8c3-12318db0e52b" providerId="ADAL" clId="{3A949891-D3E5-43B4-8822-4FE3B6C49D3C}" dt="2024-12-11T01:17:06.096" v="4" actId="2696"/>
        <pc:sldMkLst>
          <pc:docMk/>
          <pc:sldMk cId="2883885262"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t>‹#›</a:t>
            </a:fld>
            <a:endParaRPr lang="en-US"/>
          </a:p>
        </p:txBody>
      </p:sp>
    </p:spTree>
    <p:extLst>
      <p:ext uri="{BB962C8B-B14F-4D97-AF65-F5344CB8AC3E}">
        <p14:creationId xmlns:p14="http://schemas.microsoft.com/office/powerpoint/2010/main" val="26884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Ericson</a:t>
            </a:r>
          </a:p>
        </p:txBody>
      </p:sp>
      <p:sp>
        <p:nvSpPr>
          <p:cNvPr id="4" name="Slide Number Placeholder 3"/>
          <p:cNvSpPr>
            <a:spLocks noGrp="1"/>
          </p:cNvSpPr>
          <p:nvPr>
            <p:ph type="sldNum" sz="quarter" idx="5"/>
          </p:nvPr>
        </p:nvSpPr>
        <p:spPr/>
        <p:txBody>
          <a:bodyPr/>
          <a:lstStyle/>
          <a:p>
            <a:fld id="{B524A772-5D94-4F12-8B86-44D4FB26368F}" type="slidenum">
              <a:rPr lang="en-US" smtClean="0"/>
              <a:t>1</a:t>
            </a:fld>
            <a:endParaRPr lang="en-US"/>
          </a:p>
        </p:txBody>
      </p:sp>
    </p:spTree>
    <p:extLst>
      <p:ext uri="{BB962C8B-B14F-4D97-AF65-F5344CB8AC3E}">
        <p14:creationId xmlns:p14="http://schemas.microsoft.com/office/powerpoint/2010/main" val="3232897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7C8B7-5A55-7928-489F-A37CBDA4D9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78817-0FB7-2433-63AD-8C94D990EB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D9AEEC-4A78-6177-139D-827EC15407BE}"/>
              </a:ext>
            </a:extLst>
          </p:cNvPr>
          <p:cNvSpPr>
            <a:spLocks noGrp="1"/>
          </p:cNvSpPr>
          <p:nvPr>
            <p:ph type="body" idx="1"/>
          </p:nvPr>
        </p:nvSpPr>
        <p:spPr/>
        <p:txBody>
          <a:bodyPr/>
          <a:lstStyle/>
          <a:p>
            <a:r>
              <a:rPr lang="en-US"/>
              <a:t>Ericson (explain why for each metric)</a:t>
            </a:r>
          </a:p>
        </p:txBody>
      </p:sp>
      <p:sp>
        <p:nvSpPr>
          <p:cNvPr id="4" name="Slide Number Placeholder 3">
            <a:extLst>
              <a:ext uri="{FF2B5EF4-FFF2-40B4-BE49-F238E27FC236}">
                <a16:creationId xmlns:a16="http://schemas.microsoft.com/office/drawing/2014/main" id="{8F5E4BAC-2D92-5BFF-0CC5-D89BC18C5736}"/>
              </a:ext>
            </a:extLst>
          </p:cNvPr>
          <p:cNvSpPr>
            <a:spLocks noGrp="1"/>
          </p:cNvSpPr>
          <p:nvPr>
            <p:ph type="sldNum" sz="quarter" idx="5"/>
          </p:nvPr>
        </p:nvSpPr>
        <p:spPr/>
        <p:txBody>
          <a:bodyPr/>
          <a:lstStyle/>
          <a:p>
            <a:fld id="{B524A772-5D94-4F12-8B86-44D4FB26368F}" type="slidenum">
              <a:rPr lang="en-US" smtClean="0"/>
              <a:t>10</a:t>
            </a:fld>
            <a:endParaRPr lang="en-US"/>
          </a:p>
        </p:txBody>
      </p:sp>
    </p:spTree>
    <p:extLst>
      <p:ext uri="{BB962C8B-B14F-4D97-AF65-F5344CB8AC3E}">
        <p14:creationId xmlns:p14="http://schemas.microsoft.com/office/powerpoint/2010/main" val="14807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Ericson</a:t>
            </a:r>
          </a:p>
        </p:txBody>
      </p:sp>
      <p:sp>
        <p:nvSpPr>
          <p:cNvPr id="4" name="Slide Number Placeholder 3"/>
          <p:cNvSpPr>
            <a:spLocks noGrp="1"/>
          </p:cNvSpPr>
          <p:nvPr>
            <p:ph type="sldNum" sz="quarter" idx="5"/>
          </p:nvPr>
        </p:nvSpPr>
        <p:spPr/>
        <p:txBody>
          <a:bodyPr/>
          <a:lstStyle/>
          <a:p>
            <a:fld id="{B524A772-5D94-4F12-8B86-44D4FB26368F}" type="slidenum">
              <a:rPr lang="en-US" smtClean="0"/>
              <a:t>11</a:t>
            </a:fld>
            <a:endParaRPr lang="en-US"/>
          </a:p>
        </p:txBody>
      </p:sp>
    </p:spTree>
    <p:extLst>
      <p:ext uri="{BB962C8B-B14F-4D97-AF65-F5344CB8AC3E}">
        <p14:creationId xmlns:p14="http://schemas.microsoft.com/office/powerpoint/2010/main" val="2586643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Ericson</a:t>
            </a:r>
          </a:p>
        </p:txBody>
      </p:sp>
      <p:sp>
        <p:nvSpPr>
          <p:cNvPr id="4" name="Slide Number Placeholder 3"/>
          <p:cNvSpPr>
            <a:spLocks noGrp="1"/>
          </p:cNvSpPr>
          <p:nvPr>
            <p:ph type="sldNum" sz="quarter" idx="5"/>
          </p:nvPr>
        </p:nvSpPr>
        <p:spPr/>
        <p:txBody>
          <a:bodyPr/>
          <a:lstStyle/>
          <a:p>
            <a:fld id="{B524A772-5D94-4F12-8B86-44D4FB26368F}" type="slidenum">
              <a:rPr lang="en-US" smtClean="0"/>
              <a:t>12</a:t>
            </a:fld>
            <a:endParaRPr lang="en-US"/>
          </a:p>
        </p:txBody>
      </p:sp>
    </p:spTree>
    <p:extLst>
      <p:ext uri="{BB962C8B-B14F-4D97-AF65-F5344CB8AC3E}">
        <p14:creationId xmlns:p14="http://schemas.microsoft.com/office/powerpoint/2010/main" val="78310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Ericson</a:t>
            </a:r>
          </a:p>
        </p:txBody>
      </p:sp>
      <p:sp>
        <p:nvSpPr>
          <p:cNvPr id="4" name="Slide Number Placeholder 3"/>
          <p:cNvSpPr>
            <a:spLocks noGrp="1"/>
          </p:cNvSpPr>
          <p:nvPr>
            <p:ph type="sldNum" sz="quarter" idx="5"/>
          </p:nvPr>
        </p:nvSpPr>
        <p:spPr/>
        <p:txBody>
          <a:bodyPr/>
          <a:lstStyle/>
          <a:p>
            <a:fld id="{B524A772-5D94-4F12-8B86-44D4FB26368F}" type="slidenum">
              <a:rPr lang="en-US" smtClean="0"/>
              <a:t>13</a:t>
            </a:fld>
            <a:endParaRPr lang="en-US"/>
          </a:p>
        </p:txBody>
      </p:sp>
    </p:spTree>
    <p:extLst>
      <p:ext uri="{BB962C8B-B14F-4D97-AF65-F5344CB8AC3E}">
        <p14:creationId xmlns:p14="http://schemas.microsoft.com/office/powerpoint/2010/main" val="1118369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02710-3272-EF2A-6E81-2820C2F16C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3F172-5A6E-1236-8105-F454E658A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F1B5C-2805-EE85-9FA4-55071968F489}"/>
              </a:ext>
            </a:extLst>
          </p:cNvPr>
          <p:cNvSpPr>
            <a:spLocks noGrp="1"/>
          </p:cNvSpPr>
          <p:nvPr>
            <p:ph type="body" idx="1"/>
          </p:nvPr>
        </p:nvSpPr>
        <p:spPr/>
        <p:txBody>
          <a:bodyPr/>
          <a:lstStyle/>
          <a:p>
            <a:r>
              <a:rPr lang="en-US"/>
              <a:t>Ericson</a:t>
            </a:r>
          </a:p>
        </p:txBody>
      </p:sp>
      <p:sp>
        <p:nvSpPr>
          <p:cNvPr id="4" name="Slide Number Placeholder 3">
            <a:extLst>
              <a:ext uri="{FF2B5EF4-FFF2-40B4-BE49-F238E27FC236}">
                <a16:creationId xmlns:a16="http://schemas.microsoft.com/office/drawing/2014/main" id="{5CB0BF71-EE8D-DF4A-3897-9CE836B74C40}"/>
              </a:ext>
            </a:extLst>
          </p:cNvPr>
          <p:cNvSpPr>
            <a:spLocks noGrp="1"/>
          </p:cNvSpPr>
          <p:nvPr>
            <p:ph type="sldNum" sz="quarter" idx="5"/>
          </p:nvPr>
        </p:nvSpPr>
        <p:spPr/>
        <p:txBody>
          <a:bodyPr/>
          <a:lstStyle/>
          <a:p>
            <a:fld id="{B524A772-5D94-4F12-8B86-44D4FB26368F}" type="slidenum">
              <a:rPr lang="en-US" smtClean="0"/>
              <a:t>14</a:t>
            </a:fld>
            <a:endParaRPr lang="en-US"/>
          </a:p>
        </p:txBody>
      </p:sp>
    </p:spTree>
    <p:extLst>
      <p:ext uri="{BB962C8B-B14F-4D97-AF65-F5344CB8AC3E}">
        <p14:creationId xmlns:p14="http://schemas.microsoft.com/office/powerpoint/2010/main" val="236386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2F7C9-6706-13AD-9181-EF9DD60B3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0EEC3-9BD2-0855-8C29-F3900DDE0A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C15B85-D1C9-9888-CF23-AF9F442CCB36}"/>
              </a:ext>
            </a:extLst>
          </p:cNvPr>
          <p:cNvSpPr>
            <a:spLocks noGrp="1"/>
          </p:cNvSpPr>
          <p:nvPr>
            <p:ph type="body" idx="1"/>
          </p:nvPr>
        </p:nvSpPr>
        <p:spPr/>
        <p:txBody>
          <a:bodyPr/>
          <a:lstStyle/>
          <a:p>
            <a:r>
              <a:rPr lang="en-US"/>
              <a:t>Jaxon</a:t>
            </a:r>
          </a:p>
        </p:txBody>
      </p:sp>
      <p:sp>
        <p:nvSpPr>
          <p:cNvPr id="4" name="Slide Number Placeholder 3">
            <a:extLst>
              <a:ext uri="{FF2B5EF4-FFF2-40B4-BE49-F238E27FC236}">
                <a16:creationId xmlns:a16="http://schemas.microsoft.com/office/drawing/2014/main" id="{5AC33516-81B8-88E8-0F4C-D13A2A762202}"/>
              </a:ext>
            </a:extLst>
          </p:cNvPr>
          <p:cNvSpPr>
            <a:spLocks noGrp="1"/>
          </p:cNvSpPr>
          <p:nvPr>
            <p:ph type="sldNum" sz="quarter" idx="5"/>
          </p:nvPr>
        </p:nvSpPr>
        <p:spPr/>
        <p:txBody>
          <a:bodyPr/>
          <a:lstStyle/>
          <a:p>
            <a:fld id="{B524A772-5D94-4F12-8B86-44D4FB26368F}" type="slidenum">
              <a:rPr lang="en-US" smtClean="0"/>
              <a:t>15</a:t>
            </a:fld>
            <a:endParaRPr lang="en-US"/>
          </a:p>
        </p:txBody>
      </p:sp>
    </p:spTree>
    <p:extLst>
      <p:ext uri="{BB962C8B-B14F-4D97-AF65-F5344CB8AC3E}">
        <p14:creationId xmlns:p14="http://schemas.microsoft.com/office/powerpoint/2010/main" val="1474998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9245A-6638-2DEA-C1F1-8EC455AE5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02982-2990-D825-3EA4-0AC6D5EDE4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44165-65C5-F5F8-3387-3A5C0A0DADB2}"/>
              </a:ext>
            </a:extLst>
          </p:cNvPr>
          <p:cNvSpPr>
            <a:spLocks noGrp="1"/>
          </p:cNvSpPr>
          <p:nvPr>
            <p:ph type="body" idx="1"/>
          </p:nvPr>
        </p:nvSpPr>
        <p:spPr/>
        <p:txBody>
          <a:bodyPr/>
          <a:lstStyle/>
          <a:p>
            <a:r>
              <a:rPr lang="en-US"/>
              <a:t>Jaxon</a:t>
            </a:r>
          </a:p>
          <a:p>
            <a:endParaRPr lang="en-US"/>
          </a:p>
          <a:p>
            <a:r>
              <a:rPr lang="en-US" b="1"/>
              <a:t>Promotes Inclusion</a:t>
            </a:r>
            <a:r>
              <a:rPr lang="en-US"/>
              <a:t>: make sure people with disabilities can use facilities on there </a:t>
            </a:r>
            <a:r>
              <a:rPr lang="en-US" u="sng"/>
              <a:t>own and with dignity</a:t>
            </a:r>
          </a:p>
          <a:p>
            <a:endParaRPr lang="en-US"/>
          </a:p>
          <a:p>
            <a:r>
              <a:rPr lang="en-US" b="1"/>
              <a:t>Legal Compliance</a:t>
            </a:r>
            <a:r>
              <a:rPr lang="en-US"/>
              <a:t>: sometimes certain facilities are </a:t>
            </a:r>
            <a:r>
              <a:rPr lang="en-US" u="sng"/>
              <a:t>legally required to provide accommodations </a:t>
            </a:r>
            <a:r>
              <a:rPr lang="en-US"/>
              <a:t>(think of ADA in the US)</a:t>
            </a:r>
            <a:br>
              <a:rPr lang="en-US"/>
            </a:br>
            <a:br>
              <a:rPr lang="en-US"/>
            </a:br>
            <a:r>
              <a:rPr lang="en-US" b="1"/>
              <a:t>Improves Usability</a:t>
            </a:r>
            <a:r>
              <a:rPr lang="en-US"/>
              <a:t>: accessibility features </a:t>
            </a:r>
            <a:r>
              <a:rPr lang="en-US" u="sng"/>
              <a:t>also help old people, parents w/ strollers, and people with temp injuries</a:t>
            </a:r>
          </a:p>
          <a:p>
            <a:endParaRPr lang="en-US"/>
          </a:p>
          <a:p>
            <a:r>
              <a:rPr lang="en-US" b="1"/>
              <a:t>Public Safety</a:t>
            </a:r>
            <a:r>
              <a:rPr lang="en-US"/>
              <a:t>: safety features </a:t>
            </a:r>
            <a:r>
              <a:rPr lang="en-US" u="sng"/>
              <a:t>decrease accident/injury risk</a:t>
            </a:r>
            <a:r>
              <a:rPr lang="en-US"/>
              <a:t> for people with mobility issues</a:t>
            </a:r>
          </a:p>
          <a:p>
            <a:endParaRPr lang="en-US"/>
          </a:p>
          <a:p>
            <a:r>
              <a:rPr lang="en-US" b="1"/>
              <a:t>Enhance Community Image</a:t>
            </a:r>
            <a:r>
              <a:rPr lang="en-US"/>
              <a:t>: shows that the </a:t>
            </a:r>
            <a:r>
              <a:rPr lang="en-US" u="sng"/>
              <a:t>community is engaged and supportive </a:t>
            </a:r>
            <a:r>
              <a:rPr lang="en-US"/>
              <a:t>of entire population</a:t>
            </a:r>
          </a:p>
          <a:p>
            <a:endParaRPr lang="en-US"/>
          </a:p>
          <a:p>
            <a:r>
              <a:rPr lang="en-US" b="1"/>
              <a:t>Encouraged Participation</a:t>
            </a:r>
            <a:r>
              <a:rPr lang="en-US"/>
              <a:t>: individuals with disabilities are </a:t>
            </a:r>
            <a:r>
              <a:rPr lang="en-US" u="sng"/>
              <a:t>encouraged to participate more fully </a:t>
            </a:r>
            <a:r>
              <a:rPr lang="en-US"/>
              <a:t>in public life</a:t>
            </a:r>
          </a:p>
          <a:p>
            <a:endParaRPr lang="en-US"/>
          </a:p>
          <a:p>
            <a:endParaRPr lang="en-US"/>
          </a:p>
        </p:txBody>
      </p:sp>
      <p:sp>
        <p:nvSpPr>
          <p:cNvPr id="4" name="Slide Number Placeholder 3">
            <a:extLst>
              <a:ext uri="{FF2B5EF4-FFF2-40B4-BE49-F238E27FC236}">
                <a16:creationId xmlns:a16="http://schemas.microsoft.com/office/drawing/2014/main" id="{FDF9A77C-E7BD-DDD4-6E56-D8C1F203479F}"/>
              </a:ext>
            </a:extLst>
          </p:cNvPr>
          <p:cNvSpPr>
            <a:spLocks noGrp="1"/>
          </p:cNvSpPr>
          <p:nvPr>
            <p:ph type="sldNum" sz="quarter" idx="5"/>
          </p:nvPr>
        </p:nvSpPr>
        <p:spPr/>
        <p:txBody>
          <a:bodyPr/>
          <a:lstStyle/>
          <a:p>
            <a:fld id="{B524A772-5D94-4F12-8B86-44D4FB26368F}" type="slidenum">
              <a:rPr lang="en-US" smtClean="0"/>
              <a:t>16</a:t>
            </a:fld>
            <a:endParaRPr lang="en-US"/>
          </a:p>
        </p:txBody>
      </p:sp>
    </p:spTree>
    <p:extLst>
      <p:ext uri="{BB962C8B-B14F-4D97-AF65-F5344CB8AC3E}">
        <p14:creationId xmlns:p14="http://schemas.microsoft.com/office/powerpoint/2010/main" val="1330344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Jaxon</a:t>
            </a:r>
          </a:p>
        </p:txBody>
      </p:sp>
      <p:sp>
        <p:nvSpPr>
          <p:cNvPr id="4" name="Slide Number Placeholder 3"/>
          <p:cNvSpPr>
            <a:spLocks noGrp="1"/>
          </p:cNvSpPr>
          <p:nvPr>
            <p:ph type="sldNum" sz="quarter" idx="5"/>
          </p:nvPr>
        </p:nvSpPr>
        <p:spPr/>
        <p:txBody>
          <a:bodyPr/>
          <a:lstStyle/>
          <a:p>
            <a:fld id="{B524A772-5D94-4F12-8B86-44D4FB26368F}" type="slidenum">
              <a:rPr lang="en-US" smtClean="0"/>
              <a:t>17</a:t>
            </a:fld>
            <a:endParaRPr lang="en-US"/>
          </a:p>
        </p:txBody>
      </p:sp>
    </p:spTree>
    <p:extLst>
      <p:ext uri="{BB962C8B-B14F-4D97-AF65-F5344CB8AC3E}">
        <p14:creationId xmlns:p14="http://schemas.microsoft.com/office/powerpoint/2010/main" val="4267171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16AB3-C1C2-4551-F86F-F34E7DA3D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4318C-4808-40E8-62A6-71E3F63AF5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A4B4D-F723-76C9-F55E-A51D34CBDAE4}"/>
              </a:ext>
            </a:extLst>
          </p:cNvPr>
          <p:cNvSpPr>
            <a:spLocks noGrp="1"/>
          </p:cNvSpPr>
          <p:nvPr>
            <p:ph type="body" idx="1"/>
          </p:nvPr>
        </p:nvSpPr>
        <p:spPr/>
        <p:txBody>
          <a:bodyPr/>
          <a:lstStyle/>
          <a:p>
            <a:r>
              <a:rPr lang="en-US"/>
              <a:t>Jaxon</a:t>
            </a:r>
          </a:p>
        </p:txBody>
      </p:sp>
      <p:sp>
        <p:nvSpPr>
          <p:cNvPr id="4" name="Slide Number Placeholder 3">
            <a:extLst>
              <a:ext uri="{FF2B5EF4-FFF2-40B4-BE49-F238E27FC236}">
                <a16:creationId xmlns:a16="http://schemas.microsoft.com/office/drawing/2014/main" id="{919CC836-F126-FEFA-25B7-A2C929B3622C}"/>
              </a:ext>
            </a:extLst>
          </p:cNvPr>
          <p:cNvSpPr>
            <a:spLocks noGrp="1"/>
          </p:cNvSpPr>
          <p:nvPr>
            <p:ph type="sldNum" sz="quarter" idx="5"/>
          </p:nvPr>
        </p:nvSpPr>
        <p:spPr/>
        <p:txBody>
          <a:bodyPr/>
          <a:lstStyle/>
          <a:p>
            <a:fld id="{B524A772-5D94-4F12-8B86-44D4FB26368F}" type="slidenum">
              <a:rPr lang="en-US" smtClean="0"/>
              <a:t>18</a:t>
            </a:fld>
            <a:endParaRPr lang="en-US"/>
          </a:p>
        </p:txBody>
      </p:sp>
    </p:spTree>
    <p:extLst>
      <p:ext uri="{BB962C8B-B14F-4D97-AF65-F5344CB8AC3E}">
        <p14:creationId xmlns:p14="http://schemas.microsoft.com/office/powerpoint/2010/main" val="264712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E8FC9-FDB4-60B3-2E43-AAD0B54772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B05E3-0C68-653B-4D9B-C03BBD2E2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D4694-CD1F-654D-D61B-5C24DD986C49}"/>
              </a:ext>
            </a:extLst>
          </p:cNvPr>
          <p:cNvSpPr>
            <a:spLocks noGrp="1"/>
          </p:cNvSpPr>
          <p:nvPr>
            <p:ph type="body" idx="1"/>
          </p:nvPr>
        </p:nvSpPr>
        <p:spPr/>
        <p:txBody>
          <a:bodyPr/>
          <a:lstStyle/>
          <a:p>
            <a:r>
              <a:rPr lang="en-US"/>
              <a:t>Jaxon</a:t>
            </a:r>
          </a:p>
        </p:txBody>
      </p:sp>
      <p:sp>
        <p:nvSpPr>
          <p:cNvPr id="4" name="Slide Number Placeholder 3">
            <a:extLst>
              <a:ext uri="{FF2B5EF4-FFF2-40B4-BE49-F238E27FC236}">
                <a16:creationId xmlns:a16="http://schemas.microsoft.com/office/drawing/2014/main" id="{7AF4FDA8-140A-E955-6BFD-2E773C443BDB}"/>
              </a:ext>
            </a:extLst>
          </p:cNvPr>
          <p:cNvSpPr>
            <a:spLocks noGrp="1"/>
          </p:cNvSpPr>
          <p:nvPr>
            <p:ph type="sldNum" sz="quarter" idx="5"/>
          </p:nvPr>
        </p:nvSpPr>
        <p:spPr/>
        <p:txBody>
          <a:bodyPr/>
          <a:lstStyle/>
          <a:p>
            <a:fld id="{B524A772-5D94-4F12-8B86-44D4FB26368F}" type="slidenum">
              <a:rPr lang="en-US" smtClean="0"/>
              <a:t>19</a:t>
            </a:fld>
            <a:endParaRPr lang="en-US"/>
          </a:p>
        </p:txBody>
      </p:sp>
    </p:spTree>
    <p:extLst>
      <p:ext uri="{BB962C8B-B14F-4D97-AF65-F5344CB8AC3E}">
        <p14:creationId xmlns:p14="http://schemas.microsoft.com/office/powerpoint/2010/main" val="763683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Ericson</a:t>
            </a:r>
          </a:p>
        </p:txBody>
      </p:sp>
      <p:sp>
        <p:nvSpPr>
          <p:cNvPr id="4" name="Slide Number Placeholder 3"/>
          <p:cNvSpPr>
            <a:spLocks noGrp="1"/>
          </p:cNvSpPr>
          <p:nvPr>
            <p:ph type="sldNum" sz="quarter" idx="5"/>
          </p:nvPr>
        </p:nvSpPr>
        <p:spPr/>
        <p:txBody>
          <a:bodyPr/>
          <a:lstStyle/>
          <a:p>
            <a:fld id="{B524A772-5D94-4F12-8B86-44D4FB26368F}" type="slidenum">
              <a:rPr lang="en-US" smtClean="0"/>
              <a:t>2</a:t>
            </a:fld>
            <a:endParaRPr lang="en-US"/>
          </a:p>
        </p:txBody>
      </p:sp>
    </p:spTree>
    <p:extLst>
      <p:ext uri="{BB962C8B-B14F-4D97-AF65-F5344CB8AC3E}">
        <p14:creationId xmlns:p14="http://schemas.microsoft.com/office/powerpoint/2010/main" val="3234282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CC7B6-CFE2-01A5-A025-D1A9BE5F0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4FC78-FE63-D773-F051-0657F442E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922EE-313E-1064-71E0-30E3F54B94AB}"/>
              </a:ext>
            </a:extLst>
          </p:cNvPr>
          <p:cNvSpPr>
            <a:spLocks noGrp="1"/>
          </p:cNvSpPr>
          <p:nvPr>
            <p:ph type="body" idx="1"/>
          </p:nvPr>
        </p:nvSpPr>
        <p:spPr/>
        <p:txBody>
          <a:bodyPr/>
          <a:lstStyle/>
          <a:p>
            <a:r>
              <a:rPr lang="en-US"/>
              <a:t>Jaxon</a:t>
            </a:r>
          </a:p>
        </p:txBody>
      </p:sp>
      <p:sp>
        <p:nvSpPr>
          <p:cNvPr id="4" name="Slide Number Placeholder 3">
            <a:extLst>
              <a:ext uri="{FF2B5EF4-FFF2-40B4-BE49-F238E27FC236}">
                <a16:creationId xmlns:a16="http://schemas.microsoft.com/office/drawing/2014/main" id="{CEE279EB-9678-28D9-DBF4-60EB7860BFF2}"/>
              </a:ext>
            </a:extLst>
          </p:cNvPr>
          <p:cNvSpPr>
            <a:spLocks noGrp="1"/>
          </p:cNvSpPr>
          <p:nvPr>
            <p:ph type="sldNum" sz="quarter" idx="5"/>
          </p:nvPr>
        </p:nvSpPr>
        <p:spPr/>
        <p:txBody>
          <a:bodyPr/>
          <a:lstStyle/>
          <a:p>
            <a:fld id="{B524A772-5D94-4F12-8B86-44D4FB26368F}" type="slidenum">
              <a:rPr lang="en-US" smtClean="0"/>
              <a:t>20</a:t>
            </a:fld>
            <a:endParaRPr lang="en-US"/>
          </a:p>
        </p:txBody>
      </p:sp>
    </p:spTree>
    <p:extLst>
      <p:ext uri="{BB962C8B-B14F-4D97-AF65-F5344CB8AC3E}">
        <p14:creationId xmlns:p14="http://schemas.microsoft.com/office/powerpoint/2010/main" val="1874000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83607-DB0A-6F55-46A4-14A85D96F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7B7B4-1C55-4F18-A7F5-21F17E7A6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9CEC8C-B86E-DBF3-9344-2E314B082695}"/>
              </a:ext>
            </a:extLst>
          </p:cNvPr>
          <p:cNvSpPr>
            <a:spLocks noGrp="1"/>
          </p:cNvSpPr>
          <p:nvPr>
            <p:ph type="body" idx="1"/>
          </p:nvPr>
        </p:nvSpPr>
        <p:spPr/>
        <p:txBody>
          <a:bodyPr/>
          <a:lstStyle/>
          <a:p>
            <a:r>
              <a:rPr lang="en-US"/>
              <a:t>Jaxon</a:t>
            </a:r>
          </a:p>
        </p:txBody>
      </p:sp>
      <p:sp>
        <p:nvSpPr>
          <p:cNvPr id="4" name="Slide Number Placeholder 3">
            <a:extLst>
              <a:ext uri="{FF2B5EF4-FFF2-40B4-BE49-F238E27FC236}">
                <a16:creationId xmlns:a16="http://schemas.microsoft.com/office/drawing/2014/main" id="{2891380E-5910-D35A-1F89-0243C0D1A7AF}"/>
              </a:ext>
            </a:extLst>
          </p:cNvPr>
          <p:cNvSpPr>
            <a:spLocks noGrp="1"/>
          </p:cNvSpPr>
          <p:nvPr>
            <p:ph type="sldNum" sz="quarter" idx="5"/>
          </p:nvPr>
        </p:nvSpPr>
        <p:spPr/>
        <p:txBody>
          <a:bodyPr/>
          <a:lstStyle/>
          <a:p>
            <a:fld id="{B524A772-5D94-4F12-8B86-44D4FB26368F}" type="slidenum">
              <a:rPr lang="en-US" smtClean="0"/>
              <a:t>21</a:t>
            </a:fld>
            <a:endParaRPr lang="en-US"/>
          </a:p>
        </p:txBody>
      </p:sp>
    </p:spTree>
    <p:extLst>
      <p:ext uri="{BB962C8B-B14F-4D97-AF65-F5344CB8AC3E}">
        <p14:creationId xmlns:p14="http://schemas.microsoft.com/office/powerpoint/2010/main" val="1984915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7DBF0-E385-6BEB-190E-BA6693BA9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C487A-3276-1A99-E5C0-CC15810DD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3A3169-6B07-F901-0FD1-5A81A29F0FBD}"/>
              </a:ext>
            </a:extLst>
          </p:cNvPr>
          <p:cNvSpPr>
            <a:spLocks noGrp="1"/>
          </p:cNvSpPr>
          <p:nvPr>
            <p:ph type="body" idx="1"/>
          </p:nvPr>
        </p:nvSpPr>
        <p:spPr/>
        <p:txBody>
          <a:bodyPr/>
          <a:lstStyle/>
          <a:p>
            <a:r>
              <a:rPr lang="en-US"/>
              <a:t>Medhansh</a:t>
            </a:r>
          </a:p>
        </p:txBody>
      </p:sp>
      <p:sp>
        <p:nvSpPr>
          <p:cNvPr id="4" name="Slide Number Placeholder 3">
            <a:extLst>
              <a:ext uri="{FF2B5EF4-FFF2-40B4-BE49-F238E27FC236}">
                <a16:creationId xmlns:a16="http://schemas.microsoft.com/office/drawing/2014/main" id="{B3ADB634-2893-54E3-DC9C-0FFACE3B76AB}"/>
              </a:ext>
            </a:extLst>
          </p:cNvPr>
          <p:cNvSpPr>
            <a:spLocks noGrp="1"/>
          </p:cNvSpPr>
          <p:nvPr>
            <p:ph type="sldNum" sz="quarter" idx="5"/>
          </p:nvPr>
        </p:nvSpPr>
        <p:spPr/>
        <p:txBody>
          <a:bodyPr/>
          <a:lstStyle/>
          <a:p>
            <a:fld id="{B524A772-5D94-4F12-8B86-44D4FB26368F}" type="slidenum">
              <a:rPr lang="en-US" smtClean="0"/>
              <a:t>22</a:t>
            </a:fld>
            <a:endParaRPr lang="en-US"/>
          </a:p>
        </p:txBody>
      </p:sp>
    </p:spTree>
    <p:extLst>
      <p:ext uri="{BB962C8B-B14F-4D97-AF65-F5344CB8AC3E}">
        <p14:creationId xmlns:p14="http://schemas.microsoft.com/office/powerpoint/2010/main" val="3381622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171DD-696C-8DB9-6C12-CE5EC9592A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E9F6B-AA47-13F6-4958-164E20359F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FCD1BB-0A5B-D1A2-EE80-C7D9F2C716D6}"/>
              </a:ext>
            </a:extLst>
          </p:cNvPr>
          <p:cNvSpPr>
            <a:spLocks noGrp="1"/>
          </p:cNvSpPr>
          <p:nvPr>
            <p:ph type="body" idx="1"/>
          </p:nvPr>
        </p:nvSpPr>
        <p:spPr/>
        <p:txBody>
          <a:bodyPr/>
          <a:lstStyle/>
          <a:p>
            <a:r>
              <a:rPr lang="en-US"/>
              <a:t>Medhansh</a:t>
            </a:r>
          </a:p>
        </p:txBody>
      </p:sp>
      <p:sp>
        <p:nvSpPr>
          <p:cNvPr id="4" name="Slide Number Placeholder 3">
            <a:extLst>
              <a:ext uri="{FF2B5EF4-FFF2-40B4-BE49-F238E27FC236}">
                <a16:creationId xmlns:a16="http://schemas.microsoft.com/office/drawing/2014/main" id="{E3BC1158-6359-2925-93F9-8E4A08200EAC}"/>
              </a:ext>
            </a:extLst>
          </p:cNvPr>
          <p:cNvSpPr>
            <a:spLocks noGrp="1"/>
          </p:cNvSpPr>
          <p:nvPr>
            <p:ph type="sldNum" sz="quarter" idx="5"/>
          </p:nvPr>
        </p:nvSpPr>
        <p:spPr/>
        <p:txBody>
          <a:bodyPr/>
          <a:lstStyle/>
          <a:p>
            <a:fld id="{B524A772-5D94-4F12-8B86-44D4FB26368F}" type="slidenum">
              <a:rPr lang="en-US" smtClean="0"/>
              <a:t>23</a:t>
            </a:fld>
            <a:endParaRPr lang="en-US"/>
          </a:p>
        </p:txBody>
      </p:sp>
    </p:spTree>
    <p:extLst>
      <p:ext uri="{BB962C8B-B14F-4D97-AF65-F5344CB8AC3E}">
        <p14:creationId xmlns:p14="http://schemas.microsoft.com/office/powerpoint/2010/main" val="1582535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Medhansh</a:t>
            </a:r>
          </a:p>
        </p:txBody>
      </p:sp>
      <p:sp>
        <p:nvSpPr>
          <p:cNvPr id="4" name="Slide Number Placeholder 3"/>
          <p:cNvSpPr>
            <a:spLocks noGrp="1"/>
          </p:cNvSpPr>
          <p:nvPr>
            <p:ph type="sldNum" sz="quarter" idx="5"/>
          </p:nvPr>
        </p:nvSpPr>
        <p:spPr/>
        <p:txBody>
          <a:bodyPr/>
          <a:lstStyle/>
          <a:p>
            <a:fld id="{B524A772-5D94-4F12-8B86-44D4FB26368F}" type="slidenum">
              <a:rPr lang="en-US" smtClean="0"/>
              <a:t>24</a:t>
            </a:fld>
            <a:endParaRPr lang="en-US"/>
          </a:p>
        </p:txBody>
      </p:sp>
    </p:spTree>
    <p:extLst>
      <p:ext uri="{BB962C8B-B14F-4D97-AF65-F5344CB8AC3E}">
        <p14:creationId xmlns:p14="http://schemas.microsoft.com/office/powerpoint/2010/main" val="3531420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19857-1048-9781-FA63-24153F37A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1835D9-DEB9-18CB-8622-B1C5A7A609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4F590-6910-AAF1-EAF9-7C4FBFA7572C}"/>
              </a:ext>
            </a:extLst>
          </p:cNvPr>
          <p:cNvSpPr>
            <a:spLocks noGrp="1"/>
          </p:cNvSpPr>
          <p:nvPr>
            <p:ph type="body" idx="1"/>
          </p:nvPr>
        </p:nvSpPr>
        <p:spPr/>
        <p:txBody>
          <a:bodyPr/>
          <a:lstStyle/>
          <a:p>
            <a:r>
              <a:rPr lang="en-US"/>
              <a:t>Medhansh</a:t>
            </a:r>
          </a:p>
        </p:txBody>
      </p:sp>
      <p:sp>
        <p:nvSpPr>
          <p:cNvPr id="4" name="Slide Number Placeholder 3">
            <a:extLst>
              <a:ext uri="{FF2B5EF4-FFF2-40B4-BE49-F238E27FC236}">
                <a16:creationId xmlns:a16="http://schemas.microsoft.com/office/drawing/2014/main" id="{514D3411-CF32-249F-6F2D-08852ED7C9D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24A772-5D94-4F12-8B86-44D4FB263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4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81277-7603-8F13-0DDC-BBF263C4ED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05C7E3-E13C-F7B6-D033-C02FC07AC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19EFF8-7B84-6759-F539-A399C5507BDF}"/>
              </a:ext>
            </a:extLst>
          </p:cNvPr>
          <p:cNvSpPr>
            <a:spLocks noGrp="1"/>
          </p:cNvSpPr>
          <p:nvPr>
            <p:ph type="body" idx="1"/>
          </p:nvPr>
        </p:nvSpPr>
        <p:spPr/>
        <p:txBody>
          <a:bodyPr/>
          <a:lstStyle/>
          <a:p>
            <a:r>
              <a:rPr lang="en-US"/>
              <a:t>Medhansh</a:t>
            </a:r>
          </a:p>
        </p:txBody>
      </p:sp>
      <p:sp>
        <p:nvSpPr>
          <p:cNvPr id="4" name="Slide Number Placeholder 3">
            <a:extLst>
              <a:ext uri="{FF2B5EF4-FFF2-40B4-BE49-F238E27FC236}">
                <a16:creationId xmlns:a16="http://schemas.microsoft.com/office/drawing/2014/main" id="{F48B52F5-B9E0-F5DF-93AF-4EE66492F56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24A772-5D94-4F12-8B86-44D4FB2636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445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5F83A-77F8-8EB2-6EF3-B75B23FBE4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F3F1B9-7FBF-EFC6-D88C-0C40F60CB5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43E5A-471B-4362-94A9-60EBA06CE588}"/>
              </a:ext>
            </a:extLst>
          </p:cNvPr>
          <p:cNvSpPr>
            <a:spLocks noGrp="1"/>
          </p:cNvSpPr>
          <p:nvPr>
            <p:ph type="body" idx="1"/>
          </p:nvPr>
        </p:nvSpPr>
        <p:spPr/>
        <p:txBody>
          <a:bodyPr/>
          <a:lstStyle/>
          <a:p>
            <a:r>
              <a:rPr lang="en-US"/>
              <a:t>Medhansh</a:t>
            </a:r>
          </a:p>
        </p:txBody>
      </p:sp>
      <p:sp>
        <p:nvSpPr>
          <p:cNvPr id="4" name="Slide Number Placeholder 3">
            <a:extLst>
              <a:ext uri="{FF2B5EF4-FFF2-40B4-BE49-F238E27FC236}">
                <a16:creationId xmlns:a16="http://schemas.microsoft.com/office/drawing/2014/main" id="{CFFD963D-1B13-62DF-F581-4FBB5A28DBFF}"/>
              </a:ext>
            </a:extLst>
          </p:cNvPr>
          <p:cNvSpPr>
            <a:spLocks noGrp="1"/>
          </p:cNvSpPr>
          <p:nvPr>
            <p:ph type="sldNum" sz="quarter" idx="5"/>
          </p:nvPr>
        </p:nvSpPr>
        <p:spPr/>
        <p:txBody>
          <a:bodyPr/>
          <a:lstStyle/>
          <a:p>
            <a:fld id="{B524A772-5D94-4F12-8B86-44D4FB26368F}" type="slidenum">
              <a:rPr lang="en-US" smtClean="0"/>
              <a:t>27</a:t>
            </a:fld>
            <a:endParaRPr lang="en-US"/>
          </a:p>
        </p:txBody>
      </p:sp>
    </p:spTree>
    <p:extLst>
      <p:ext uri="{BB962C8B-B14F-4D97-AF65-F5344CB8AC3E}">
        <p14:creationId xmlns:p14="http://schemas.microsoft.com/office/powerpoint/2010/main" val="1857848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55316-8B1B-88BE-0BD7-E689F414D4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27E2D-0026-E56F-0824-924DB4399D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90CE9-1D95-2FE8-918A-535B88980981}"/>
              </a:ext>
            </a:extLst>
          </p:cNvPr>
          <p:cNvSpPr>
            <a:spLocks noGrp="1"/>
          </p:cNvSpPr>
          <p:nvPr>
            <p:ph type="body" idx="1"/>
          </p:nvPr>
        </p:nvSpPr>
        <p:spPr/>
        <p:txBody>
          <a:bodyPr/>
          <a:lstStyle/>
          <a:p>
            <a:r>
              <a:rPr lang="en-US"/>
              <a:t>Andrew</a:t>
            </a:r>
          </a:p>
        </p:txBody>
      </p:sp>
      <p:sp>
        <p:nvSpPr>
          <p:cNvPr id="4" name="Slide Number Placeholder 3">
            <a:extLst>
              <a:ext uri="{FF2B5EF4-FFF2-40B4-BE49-F238E27FC236}">
                <a16:creationId xmlns:a16="http://schemas.microsoft.com/office/drawing/2014/main" id="{CA75129F-6959-CBB0-B144-99670B856278}"/>
              </a:ext>
            </a:extLst>
          </p:cNvPr>
          <p:cNvSpPr>
            <a:spLocks noGrp="1"/>
          </p:cNvSpPr>
          <p:nvPr>
            <p:ph type="sldNum" sz="quarter" idx="5"/>
          </p:nvPr>
        </p:nvSpPr>
        <p:spPr/>
        <p:txBody>
          <a:bodyPr/>
          <a:lstStyle/>
          <a:p>
            <a:fld id="{B524A772-5D94-4F12-8B86-44D4FB26368F}" type="slidenum">
              <a:rPr lang="en-US" smtClean="0"/>
              <a:t>28</a:t>
            </a:fld>
            <a:endParaRPr lang="en-US"/>
          </a:p>
        </p:txBody>
      </p:sp>
    </p:spTree>
    <p:extLst>
      <p:ext uri="{BB962C8B-B14F-4D97-AF65-F5344CB8AC3E}">
        <p14:creationId xmlns:p14="http://schemas.microsoft.com/office/powerpoint/2010/main" val="3693736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951F7-3356-E21A-18F9-951624F49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4E52C-224B-AB88-4599-02F4A33533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70C54A-4689-E6C8-251E-4672318498F8}"/>
              </a:ext>
            </a:extLst>
          </p:cNvPr>
          <p:cNvSpPr>
            <a:spLocks noGrp="1"/>
          </p:cNvSpPr>
          <p:nvPr>
            <p:ph type="body" idx="1"/>
          </p:nvPr>
        </p:nvSpPr>
        <p:spPr/>
        <p:txBody>
          <a:bodyPr/>
          <a:lstStyle/>
          <a:p>
            <a:r>
              <a:rPr lang="en-US"/>
              <a:t>Andrew</a:t>
            </a:r>
          </a:p>
        </p:txBody>
      </p:sp>
      <p:sp>
        <p:nvSpPr>
          <p:cNvPr id="4" name="Slide Number Placeholder 3">
            <a:extLst>
              <a:ext uri="{FF2B5EF4-FFF2-40B4-BE49-F238E27FC236}">
                <a16:creationId xmlns:a16="http://schemas.microsoft.com/office/drawing/2014/main" id="{05297F80-34FC-8695-C7A2-C5547E6B624E}"/>
              </a:ext>
            </a:extLst>
          </p:cNvPr>
          <p:cNvSpPr>
            <a:spLocks noGrp="1"/>
          </p:cNvSpPr>
          <p:nvPr>
            <p:ph type="sldNum" sz="quarter" idx="5"/>
          </p:nvPr>
        </p:nvSpPr>
        <p:spPr/>
        <p:txBody>
          <a:bodyPr/>
          <a:lstStyle/>
          <a:p>
            <a:fld id="{B524A772-5D94-4F12-8B86-44D4FB26368F}" type="slidenum">
              <a:rPr lang="en-US" smtClean="0"/>
              <a:t>29</a:t>
            </a:fld>
            <a:endParaRPr lang="en-US"/>
          </a:p>
        </p:txBody>
      </p:sp>
    </p:spTree>
    <p:extLst>
      <p:ext uri="{BB962C8B-B14F-4D97-AF65-F5344CB8AC3E}">
        <p14:creationId xmlns:p14="http://schemas.microsoft.com/office/powerpoint/2010/main" val="2097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Styles</a:t>
            </a:r>
          </a:p>
        </p:txBody>
      </p:sp>
      <p:sp>
        <p:nvSpPr>
          <p:cNvPr id="4" name="Slide Number Placeholder 3"/>
          <p:cNvSpPr>
            <a:spLocks noGrp="1"/>
          </p:cNvSpPr>
          <p:nvPr>
            <p:ph type="sldNum" sz="quarter" idx="5"/>
          </p:nvPr>
        </p:nvSpPr>
        <p:spPr/>
        <p:txBody>
          <a:bodyPr/>
          <a:lstStyle/>
          <a:p>
            <a:fld id="{B524A772-5D94-4F12-8B86-44D4FB26368F}" type="slidenum">
              <a:rPr lang="en-US" smtClean="0"/>
              <a:t>3</a:t>
            </a:fld>
            <a:endParaRPr lang="en-US"/>
          </a:p>
        </p:txBody>
      </p:sp>
    </p:spTree>
    <p:extLst>
      <p:ext uri="{BB962C8B-B14F-4D97-AF65-F5344CB8AC3E}">
        <p14:creationId xmlns:p14="http://schemas.microsoft.com/office/powerpoint/2010/main" val="3719855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Andrew</a:t>
            </a:r>
          </a:p>
        </p:txBody>
      </p:sp>
      <p:sp>
        <p:nvSpPr>
          <p:cNvPr id="4" name="Slide Number Placeholder 3"/>
          <p:cNvSpPr>
            <a:spLocks noGrp="1"/>
          </p:cNvSpPr>
          <p:nvPr>
            <p:ph type="sldNum" sz="quarter" idx="5"/>
          </p:nvPr>
        </p:nvSpPr>
        <p:spPr/>
        <p:txBody>
          <a:bodyPr/>
          <a:lstStyle/>
          <a:p>
            <a:fld id="{B524A772-5D94-4F12-8B86-44D4FB26368F}" type="slidenum">
              <a:rPr lang="en-US" smtClean="0"/>
              <a:t>30</a:t>
            </a:fld>
            <a:endParaRPr lang="en-US"/>
          </a:p>
        </p:txBody>
      </p:sp>
    </p:spTree>
    <p:extLst>
      <p:ext uri="{BB962C8B-B14F-4D97-AF65-F5344CB8AC3E}">
        <p14:creationId xmlns:p14="http://schemas.microsoft.com/office/powerpoint/2010/main" val="3578960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Andrew</a:t>
            </a:r>
          </a:p>
        </p:txBody>
      </p:sp>
      <p:sp>
        <p:nvSpPr>
          <p:cNvPr id="4" name="Slide Number Placeholder 3"/>
          <p:cNvSpPr>
            <a:spLocks noGrp="1"/>
          </p:cNvSpPr>
          <p:nvPr>
            <p:ph type="sldNum" sz="quarter" idx="5"/>
          </p:nvPr>
        </p:nvSpPr>
        <p:spPr/>
        <p:txBody>
          <a:bodyPr/>
          <a:lstStyle/>
          <a:p>
            <a:fld id="{B524A772-5D94-4F12-8B86-44D4FB26368F}" type="slidenum">
              <a:rPr lang="en-US" smtClean="0"/>
              <a:t>31</a:t>
            </a:fld>
            <a:endParaRPr lang="en-US"/>
          </a:p>
        </p:txBody>
      </p:sp>
    </p:spTree>
    <p:extLst>
      <p:ext uri="{BB962C8B-B14F-4D97-AF65-F5344CB8AC3E}">
        <p14:creationId xmlns:p14="http://schemas.microsoft.com/office/powerpoint/2010/main" val="3227128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Andrew</a:t>
            </a:r>
          </a:p>
        </p:txBody>
      </p:sp>
      <p:sp>
        <p:nvSpPr>
          <p:cNvPr id="4" name="Slide Number Placeholder 3"/>
          <p:cNvSpPr>
            <a:spLocks noGrp="1"/>
          </p:cNvSpPr>
          <p:nvPr>
            <p:ph type="sldNum" sz="quarter" idx="5"/>
          </p:nvPr>
        </p:nvSpPr>
        <p:spPr/>
        <p:txBody>
          <a:bodyPr/>
          <a:lstStyle/>
          <a:p>
            <a:fld id="{B524A772-5D94-4F12-8B86-44D4FB26368F}" type="slidenum">
              <a:rPr lang="en-US" smtClean="0"/>
              <a:t>32</a:t>
            </a:fld>
            <a:endParaRPr lang="en-US"/>
          </a:p>
        </p:txBody>
      </p:sp>
    </p:spTree>
    <p:extLst>
      <p:ext uri="{BB962C8B-B14F-4D97-AF65-F5344CB8AC3E}">
        <p14:creationId xmlns:p14="http://schemas.microsoft.com/office/powerpoint/2010/main" val="2578598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C6BFF-48DA-57DF-564C-AF8FD46B6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C739B1-D325-B6E0-64DC-23C7603A3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977CD7-47A9-1938-A32E-6C357D1B70BA}"/>
              </a:ext>
            </a:extLst>
          </p:cNvPr>
          <p:cNvSpPr>
            <a:spLocks noGrp="1"/>
          </p:cNvSpPr>
          <p:nvPr>
            <p:ph type="body" idx="1"/>
          </p:nvPr>
        </p:nvSpPr>
        <p:spPr/>
        <p:txBody>
          <a:bodyPr/>
          <a:lstStyle/>
          <a:p>
            <a:r>
              <a:rPr lang="en-US" dirty="0"/>
              <a:t>Andrew</a:t>
            </a:r>
          </a:p>
        </p:txBody>
      </p:sp>
      <p:sp>
        <p:nvSpPr>
          <p:cNvPr id="4" name="Slide Number Placeholder 3">
            <a:extLst>
              <a:ext uri="{FF2B5EF4-FFF2-40B4-BE49-F238E27FC236}">
                <a16:creationId xmlns:a16="http://schemas.microsoft.com/office/drawing/2014/main" id="{523975D0-A81C-EEFA-7AE3-1A8A6459CEF4}"/>
              </a:ext>
            </a:extLst>
          </p:cNvPr>
          <p:cNvSpPr>
            <a:spLocks noGrp="1"/>
          </p:cNvSpPr>
          <p:nvPr>
            <p:ph type="sldNum" sz="quarter" idx="5"/>
          </p:nvPr>
        </p:nvSpPr>
        <p:spPr/>
        <p:txBody>
          <a:bodyPr/>
          <a:lstStyle/>
          <a:p>
            <a:fld id="{B524A772-5D94-4F12-8B86-44D4FB26368F}" type="slidenum">
              <a:rPr lang="en-US" smtClean="0"/>
              <a:t>33</a:t>
            </a:fld>
            <a:endParaRPr lang="en-US"/>
          </a:p>
        </p:txBody>
      </p:sp>
    </p:spTree>
    <p:extLst>
      <p:ext uri="{BB962C8B-B14F-4D97-AF65-F5344CB8AC3E}">
        <p14:creationId xmlns:p14="http://schemas.microsoft.com/office/powerpoint/2010/main" val="2308808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272D5-42D6-8866-E8C2-9AE81C7C0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34798-B651-6002-44CD-CC7CC0A9C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44535C-CD6C-D05F-5AE1-4FEB952C8184}"/>
              </a:ext>
            </a:extLst>
          </p:cNvPr>
          <p:cNvSpPr>
            <a:spLocks noGrp="1"/>
          </p:cNvSpPr>
          <p:nvPr>
            <p:ph type="body" idx="1"/>
          </p:nvPr>
        </p:nvSpPr>
        <p:spPr/>
        <p:txBody>
          <a:bodyPr/>
          <a:lstStyle/>
          <a:p>
            <a:r>
              <a:rPr lang="en-US" dirty="0"/>
              <a:t>Ericson</a:t>
            </a:r>
          </a:p>
        </p:txBody>
      </p:sp>
      <p:sp>
        <p:nvSpPr>
          <p:cNvPr id="4" name="Slide Number Placeholder 3">
            <a:extLst>
              <a:ext uri="{FF2B5EF4-FFF2-40B4-BE49-F238E27FC236}">
                <a16:creationId xmlns:a16="http://schemas.microsoft.com/office/drawing/2014/main" id="{87E6AE10-71A5-CD94-1791-88AAC0A2CD59}"/>
              </a:ext>
            </a:extLst>
          </p:cNvPr>
          <p:cNvSpPr>
            <a:spLocks noGrp="1"/>
          </p:cNvSpPr>
          <p:nvPr>
            <p:ph type="sldNum" sz="quarter" idx="5"/>
          </p:nvPr>
        </p:nvSpPr>
        <p:spPr/>
        <p:txBody>
          <a:bodyPr/>
          <a:lstStyle/>
          <a:p>
            <a:fld id="{B524A772-5D94-4F12-8B86-44D4FB26368F}" type="slidenum">
              <a:rPr lang="en-US" smtClean="0"/>
              <a:t>34</a:t>
            </a:fld>
            <a:endParaRPr lang="en-US"/>
          </a:p>
        </p:txBody>
      </p:sp>
    </p:spTree>
    <p:extLst>
      <p:ext uri="{BB962C8B-B14F-4D97-AF65-F5344CB8AC3E}">
        <p14:creationId xmlns:p14="http://schemas.microsoft.com/office/powerpoint/2010/main" val="935027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55D22-B3A7-F147-F739-D1FB7C8E6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61EE1-DCC4-0FCD-B7B7-D4471BE70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34319A-3612-992D-6CBE-4DADB3F72D75}"/>
              </a:ext>
            </a:extLst>
          </p:cNvPr>
          <p:cNvSpPr>
            <a:spLocks noGrp="1"/>
          </p:cNvSpPr>
          <p:nvPr>
            <p:ph type="body" idx="1"/>
          </p:nvPr>
        </p:nvSpPr>
        <p:spPr/>
        <p:txBody>
          <a:bodyPr/>
          <a:lstStyle/>
          <a:p>
            <a:r>
              <a:rPr lang="en-US" dirty="0"/>
              <a:t>Ericson </a:t>
            </a:r>
            <a:r>
              <a:rPr lang="en-US"/>
              <a:t>does first part </a:t>
            </a:r>
            <a:r>
              <a:rPr lang="en-US" dirty="0"/>
              <a:t>- Each person does their respective</a:t>
            </a:r>
          </a:p>
        </p:txBody>
      </p:sp>
      <p:sp>
        <p:nvSpPr>
          <p:cNvPr id="4" name="Slide Number Placeholder 3">
            <a:extLst>
              <a:ext uri="{FF2B5EF4-FFF2-40B4-BE49-F238E27FC236}">
                <a16:creationId xmlns:a16="http://schemas.microsoft.com/office/drawing/2014/main" id="{F3AFE92A-B77B-542F-E030-001D60A77DF8}"/>
              </a:ext>
            </a:extLst>
          </p:cNvPr>
          <p:cNvSpPr>
            <a:spLocks noGrp="1"/>
          </p:cNvSpPr>
          <p:nvPr>
            <p:ph type="sldNum" sz="quarter" idx="5"/>
          </p:nvPr>
        </p:nvSpPr>
        <p:spPr/>
        <p:txBody>
          <a:bodyPr/>
          <a:lstStyle/>
          <a:p>
            <a:fld id="{B524A772-5D94-4F12-8B86-44D4FB26368F}" type="slidenum">
              <a:rPr lang="en-US" smtClean="0"/>
              <a:t>35</a:t>
            </a:fld>
            <a:endParaRPr lang="en-US"/>
          </a:p>
        </p:txBody>
      </p:sp>
    </p:spTree>
    <p:extLst>
      <p:ext uri="{BB962C8B-B14F-4D97-AF65-F5344CB8AC3E}">
        <p14:creationId xmlns:p14="http://schemas.microsoft.com/office/powerpoint/2010/main" val="2567843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779D-631D-74D1-1A81-B04599E457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F4910-3D78-E31B-DA33-D3F86F9C07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0F510-7D11-C6F5-1ECA-FFA9D614ED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603FF3-8B54-F4C4-42B4-A861DD6FB608}"/>
              </a:ext>
            </a:extLst>
          </p:cNvPr>
          <p:cNvSpPr>
            <a:spLocks noGrp="1"/>
          </p:cNvSpPr>
          <p:nvPr>
            <p:ph type="sldNum" sz="quarter" idx="5"/>
          </p:nvPr>
        </p:nvSpPr>
        <p:spPr/>
        <p:txBody>
          <a:bodyPr/>
          <a:lstStyle/>
          <a:p>
            <a:fld id="{B524A772-5D94-4F12-8B86-44D4FB26368F}" type="slidenum">
              <a:rPr lang="en-US" smtClean="0"/>
              <a:t>36</a:t>
            </a:fld>
            <a:endParaRPr lang="en-US"/>
          </a:p>
        </p:txBody>
      </p:sp>
    </p:spTree>
    <p:extLst>
      <p:ext uri="{BB962C8B-B14F-4D97-AF65-F5344CB8AC3E}">
        <p14:creationId xmlns:p14="http://schemas.microsoft.com/office/powerpoint/2010/main" val="834226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Styles</a:t>
            </a:r>
          </a:p>
        </p:txBody>
      </p:sp>
      <p:sp>
        <p:nvSpPr>
          <p:cNvPr id="4" name="Slide Number Placeholder 3"/>
          <p:cNvSpPr>
            <a:spLocks noGrp="1"/>
          </p:cNvSpPr>
          <p:nvPr>
            <p:ph type="sldNum" sz="quarter" idx="5"/>
          </p:nvPr>
        </p:nvSpPr>
        <p:spPr/>
        <p:txBody>
          <a:bodyPr/>
          <a:lstStyle/>
          <a:p>
            <a:fld id="{B524A772-5D94-4F12-8B86-44D4FB26368F}" type="slidenum">
              <a:rPr lang="en-US" smtClean="0"/>
              <a:t>4</a:t>
            </a:fld>
            <a:endParaRPr lang="en-US"/>
          </a:p>
        </p:txBody>
      </p:sp>
    </p:spTree>
    <p:extLst>
      <p:ext uri="{BB962C8B-B14F-4D97-AF65-F5344CB8AC3E}">
        <p14:creationId xmlns:p14="http://schemas.microsoft.com/office/powerpoint/2010/main" val="1281453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Styles</a:t>
            </a:r>
          </a:p>
        </p:txBody>
      </p:sp>
      <p:sp>
        <p:nvSpPr>
          <p:cNvPr id="4" name="Slide Number Placeholder 3"/>
          <p:cNvSpPr>
            <a:spLocks noGrp="1"/>
          </p:cNvSpPr>
          <p:nvPr>
            <p:ph type="sldNum" sz="quarter" idx="5"/>
          </p:nvPr>
        </p:nvSpPr>
        <p:spPr/>
        <p:txBody>
          <a:bodyPr/>
          <a:lstStyle/>
          <a:p>
            <a:fld id="{B524A772-5D94-4F12-8B86-44D4FB26368F}" type="slidenum">
              <a:rPr lang="en-US" smtClean="0"/>
              <a:t>5</a:t>
            </a:fld>
            <a:endParaRPr lang="en-US"/>
          </a:p>
        </p:txBody>
      </p:sp>
    </p:spTree>
    <p:extLst>
      <p:ext uri="{BB962C8B-B14F-4D97-AF65-F5344CB8AC3E}">
        <p14:creationId xmlns:p14="http://schemas.microsoft.com/office/powerpoint/2010/main" val="4205045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Styles</a:t>
            </a:r>
          </a:p>
        </p:txBody>
      </p:sp>
      <p:sp>
        <p:nvSpPr>
          <p:cNvPr id="4" name="Slide Number Placeholder 3"/>
          <p:cNvSpPr>
            <a:spLocks noGrp="1"/>
          </p:cNvSpPr>
          <p:nvPr>
            <p:ph type="sldNum" sz="quarter" idx="5"/>
          </p:nvPr>
        </p:nvSpPr>
        <p:spPr/>
        <p:txBody>
          <a:bodyPr/>
          <a:lstStyle/>
          <a:p>
            <a:fld id="{B524A772-5D94-4F12-8B86-44D4FB26368F}" type="slidenum">
              <a:rPr lang="en-US" smtClean="0"/>
              <a:t>6</a:t>
            </a:fld>
            <a:endParaRPr lang="en-US"/>
          </a:p>
        </p:txBody>
      </p:sp>
    </p:spTree>
    <p:extLst>
      <p:ext uri="{BB962C8B-B14F-4D97-AF65-F5344CB8AC3E}">
        <p14:creationId xmlns:p14="http://schemas.microsoft.com/office/powerpoint/2010/main" val="3858831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Styles</a:t>
            </a:r>
          </a:p>
        </p:txBody>
      </p:sp>
      <p:sp>
        <p:nvSpPr>
          <p:cNvPr id="4" name="Slide Number Placeholder 3"/>
          <p:cNvSpPr>
            <a:spLocks noGrp="1"/>
          </p:cNvSpPr>
          <p:nvPr>
            <p:ph type="sldNum" sz="quarter" idx="5"/>
          </p:nvPr>
        </p:nvSpPr>
        <p:spPr/>
        <p:txBody>
          <a:bodyPr/>
          <a:lstStyle/>
          <a:p>
            <a:fld id="{B524A772-5D94-4F12-8B86-44D4FB26368F}" type="slidenum">
              <a:rPr lang="en-US" smtClean="0"/>
              <a:t>7</a:t>
            </a:fld>
            <a:endParaRPr lang="en-US"/>
          </a:p>
        </p:txBody>
      </p:sp>
    </p:spTree>
    <p:extLst>
      <p:ext uri="{BB962C8B-B14F-4D97-AF65-F5344CB8AC3E}">
        <p14:creationId xmlns:p14="http://schemas.microsoft.com/office/powerpoint/2010/main" val="38972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Styles</a:t>
            </a:r>
          </a:p>
        </p:txBody>
      </p:sp>
      <p:sp>
        <p:nvSpPr>
          <p:cNvPr id="4" name="Slide Number Placeholder 3"/>
          <p:cNvSpPr>
            <a:spLocks noGrp="1"/>
          </p:cNvSpPr>
          <p:nvPr>
            <p:ph type="sldNum" sz="quarter" idx="5"/>
          </p:nvPr>
        </p:nvSpPr>
        <p:spPr/>
        <p:txBody>
          <a:bodyPr/>
          <a:lstStyle/>
          <a:p>
            <a:fld id="{B524A772-5D94-4F12-8B86-44D4FB26368F}" type="slidenum">
              <a:rPr lang="en-US" smtClean="0"/>
              <a:t>8</a:t>
            </a:fld>
            <a:endParaRPr lang="en-US"/>
          </a:p>
        </p:txBody>
      </p:sp>
    </p:spTree>
    <p:extLst>
      <p:ext uri="{BB962C8B-B14F-4D97-AF65-F5344CB8AC3E}">
        <p14:creationId xmlns:p14="http://schemas.microsoft.com/office/powerpoint/2010/main" val="1171586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Ericson</a:t>
            </a:r>
          </a:p>
        </p:txBody>
      </p:sp>
      <p:sp>
        <p:nvSpPr>
          <p:cNvPr id="4" name="Slide Number Placeholder 3"/>
          <p:cNvSpPr>
            <a:spLocks noGrp="1"/>
          </p:cNvSpPr>
          <p:nvPr>
            <p:ph type="sldNum" sz="quarter" idx="5"/>
          </p:nvPr>
        </p:nvSpPr>
        <p:spPr/>
        <p:txBody>
          <a:bodyPr/>
          <a:lstStyle/>
          <a:p>
            <a:fld id="{B524A772-5D94-4F12-8B86-44D4FB26368F}" type="slidenum">
              <a:rPr lang="en-US" smtClean="0"/>
              <a:t>9</a:t>
            </a:fld>
            <a:endParaRPr lang="en-US"/>
          </a:p>
        </p:txBody>
      </p:sp>
    </p:spTree>
    <p:extLst>
      <p:ext uri="{BB962C8B-B14F-4D97-AF65-F5344CB8AC3E}">
        <p14:creationId xmlns:p14="http://schemas.microsoft.com/office/powerpoint/2010/main" val="1890287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F2E34D-57B0-41D5-A7AF-DF10D1068115}" type="datetime1">
              <a:rPr lang="en-US" smtClean="0"/>
              <a:t>12/10/2024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6E8327-77F4-4A2B-9238-101C8E3404E4}"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87327A-3B7B-4F18-AD00-4892CF91FF9D}"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8241-E647-4007-AB01-BB30869910EB}"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9F5554-C941-4C3B-A197-75ED448862A0}"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6B44A0-C3F8-4023-9352-7CF7C034B2C8}"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3DC5B-471F-47EA-B884-FE923235A560}"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F8C408-3247-4796-93FF-B91D6887AEC0}"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A1D282-CC74-49F4-B876-75084EFB56F1}"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F2E34D-57B0-41D5-A7AF-DF10D1068115}" type="datetime1">
              <a:rPr lang="en-US" smtClean="0"/>
              <a:t>12/10/2024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1601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56EAF9-2583-4989-8D87-13F548ED6E0C}"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94258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56EAF9-2583-4989-8D87-13F548ED6E0C}"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40495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3AEAA8-1A97-412E-935C-2E918F139579}"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66053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8B0DF1-CA1F-4E36-8C65-C52A9896A8FB}" type="datetime1">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25406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6173FD-197A-4AD6-8D60-38B6A76F0734}" type="datetime1">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184306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807140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490274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5917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6E8327-77F4-4A2B-9238-101C8E3404E4}"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74784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87327A-3B7B-4F18-AD00-4892CF91FF9D}"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91017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8241-E647-4007-AB01-BB30869910EB}"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12332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9F5554-C941-4C3B-A197-75ED448862A0}"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659812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6B44A0-C3F8-4023-9352-7CF7C034B2C8}"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226801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3DC5B-471F-47EA-B884-FE923235A560}"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36062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F8C408-3247-4796-93FF-B91D6887AEC0}"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325094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A1D282-CC74-49F4-B876-75084EFB56F1}"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39561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F2E34D-57B0-41D5-A7AF-DF10D1068115}" type="datetime1">
              <a:rPr lang="en-US" smtClean="0"/>
              <a:t>12/10/2024</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24185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56EAF9-2583-4989-8D87-13F548ED6E0C}"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376592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219640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3AEAA8-1A97-412E-935C-2E918F139579}"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34924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8B0DF1-CA1F-4E36-8C65-C52A9896A8FB}" type="datetime1">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20957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3AEAA8-1A97-412E-935C-2E918F139579}"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6173FD-197A-4AD6-8D60-38B6A76F0734}" type="datetime1">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988746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298493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707837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044055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6E8327-77F4-4A2B-9238-101C8E3404E4}"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942974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87327A-3B7B-4F18-AD00-4892CF91FF9D}"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005935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398241-E647-4007-AB01-BB30869910EB}"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522546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9F5554-C941-4C3B-A197-75ED448862A0}"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712995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6B44A0-C3F8-4023-9352-7CF7C034B2C8}"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283934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3DC5B-471F-47EA-B884-FE923235A560}"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44078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8B0DF1-CA1F-4E36-8C65-C52A9896A8FB}" type="datetime1">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F8C408-3247-4796-93FF-B91D6887AEC0}"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036068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A1D282-CC74-49F4-B876-75084EFB56F1}" type="datetime1">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98348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6173FD-197A-4AD6-8D60-38B6A76F0734}" type="datetime1">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3F0A0B-291C-4112-A023-023C51AB2E85}" type="datetime1">
              <a:rPr lang="en-US" smtClean="0"/>
              <a:t>12/10/2024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3F0A0B-291C-4112-A023-023C51AB2E85}" type="datetime1">
              <a:rPr lang="en-US" smtClean="0"/>
              <a:t>12/10/2024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89403257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3F0A0B-291C-4112-A023-023C51AB2E85}" type="datetime1">
              <a:rPr lang="en-US" smtClean="0"/>
              <a:t>12/10/2024</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87709848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1.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1.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5.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6.xml"/><Relationship Id="rId1" Type="http://schemas.openxmlformats.org/officeDocument/2006/relationships/themeOverride" Target="../theme/themeOverride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1.xml"/><Relationship Id="rId1" Type="http://schemas.openxmlformats.org/officeDocument/2006/relationships/themeOverride" Target="../theme/themeOverride3.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1.xml"/><Relationship Id="rId1" Type="http://schemas.openxmlformats.org/officeDocument/2006/relationships/themeOverride" Target="../theme/themeOverride4.xml"/><Relationship Id="rId5" Type="http://schemas.openxmlformats.org/officeDocument/2006/relationships/image" Target="../media/image2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1.xml"/><Relationship Id="rId1" Type="http://schemas.openxmlformats.org/officeDocument/2006/relationships/themeOverride" Target="../theme/themeOverride5.xml"/><Relationship Id="rId5" Type="http://schemas.openxmlformats.org/officeDocument/2006/relationships/image" Target="../media/image24.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6.xml"/><Relationship Id="rId1" Type="http://schemas.openxmlformats.org/officeDocument/2006/relationships/themeOverride" Target="../theme/themeOverr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41.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41.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2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txBody>
            <a:bodyPr/>
            <a:lstStyle/>
            <a:p>
              <a:endParaRPr lang="en-US"/>
            </a:p>
          </p:txBody>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txBody>
            <a:bodyPr/>
            <a:lstStyle/>
            <a:p>
              <a:endParaRPr lang="en-US"/>
            </a:p>
          </p:txBody>
        </p:sp>
        <p:sp>
          <p:nvSpPr>
            <p:cNvPr id="2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2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txBody>
            <a:bodyPr/>
            <a:lstStyle/>
            <a:p>
              <a:endParaRPr lang="en-US"/>
            </a:p>
          </p:txBody>
        </p:sp>
      </p:grpSp>
      <p:sp>
        <p:nvSpPr>
          <p:cNvPr id="2" name="Title 1">
            <a:extLst>
              <a:ext uri="{FF2B5EF4-FFF2-40B4-BE49-F238E27FC236}">
                <a16:creationId xmlns:a16="http://schemas.microsoft.com/office/drawing/2014/main" id="{652CD06E-EB43-4697-A9C1-290232C3BAD6}"/>
              </a:ext>
            </a:extLst>
          </p:cNvPr>
          <p:cNvSpPr>
            <a:spLocks noGrp="1"/>
          </p:cNvSpPr>
          <p:nvPr>
            <p:ph type="ctrTitle"/>
          </p:nvPr>
        </p:nvSpPr>
        <p:spPr>
          <a:xfrm>
            <a:off x="1018190" y="924232"/>
            <a:ext cx="8174971" cy="3285866"/>
          </a:xfrm>
        </p:spPr>
        <p:txBody>
          <a:bodyPr>
            <a:normAutofit/>
          </a:bodyPr>
          <a:lstStyle/>
          <a:p>
            <a:pPr algn="l"/>
            <a:r>
              <a:rPr lang="en-US" sz="6200">
                <a:solidFill>
                  <a:schemeClr val="accent1"/>
                </a:solidFill>
              </a:rPr>
              <a:t>Toilets</a:t>
            </a:r>
            <a:r>
              <a:rPr lang="en-US" sz="6200"/>
              <a:t> In Australia</a:t>
            </a:r>
          </a:p>
        </p:txBody>
      </p:sp>
      <p:sp>
        <p:nvSpPr>
          <p:cNvPr id="3" name="Subtitle 2">
            <a:extLst>
              <a:ext uri="{FF2B5EF4-FFF2-40B4-BE49-F238E27FC236}">
                <a16:creationId xmlns:a16="http://schemas.microsoft.com/office/drawing/2014/main" id="{1FBBDE4E-FFA3-44D5-BA0B-7575E2214B7C}"/>
              </a:ext>
            </a:extLst>
          </p:cNvPr>
          <p:cNvSpPr>
            <a:spLocks noGrp="1"/>
          </p:cNvSpPr>
          <p:nvPr>
            <p:ph type="subTitle" idx="1"/>
          </p:nvPr>
        </p:nvSpPr>
        <p:spPr>
          <a:xfrm>
            <a:off x="1018190" y="4210098"/>
            <a:ext cx="7178070" cy="863348"/>
          </a:xfrm>
        </p:spPr>
        <p:txBody>
          <a:bodyPr>
            <a:normAutofit/>
          </a:bodyPr>
          <a:lstStyle/>
          <a:p>
            <a:pPr algn="l"/>
            <a:r>
              <a:rPr lang="en-US"/>
              <a:t>By G7: </a:t>
            </a:r>
            <a:r>
              <a:rPr lang="en-US">
                <a:solidFill>
                  <a:schemeClr val="bg1">
                    <a:lumMod val="50000"/>
                    <a:lumOff val="50000"/>
                  </a:schemeClr>
                </a:solidFill>
              </a:rPr>
              <a:t>Ethan Ericson, Jaxon Ham, Andrew Mendez, Medhansh Sankaran, Ethan Styles</a:t>
            </a:r>
          </a:p>
        </p:txBody>
      </p:sp>
      <p:pic>
        <p:nvPicPr>
          <p:cNvPr id="4" name="Picture 2" descr="Large Skibidi Toilet | Skibidi Multiverse Wiki | Fandom">
            <a:extLst>
              <a:ext uri="{FF2B5EF4-FFF2-40B4-BE49-F238E27FC236}">
                <a16:creationId xmlns:a16="http://schemas.microsoft.com/office/drawing/2014/main" id="{302E4195-D36B-066C-3D0A-4184AB9DB752}"/>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1585742" y="3721396"/>
            <a:ext cx="218247" cy="13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4669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E9CC844-D58E-5950-AA24-7C48E4E520E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80BB868-DFA0-CD63-A505-1E2E1CD43A38}"/>
              </a:ext>
            </a:extLst>
          </p:cNvPr>
          <p:cNvSpPr>
            <a:spLocks noGrp="1"/>
          </p:cNvSpPr>
          <p:nvPr>
            <p:ph type="title"/>
          </p:nvPr>
        </p:nvSpPr>
        <p:spPr>
          <a:xfrm>
            <a:off x="1484311" y="685800"/>
            <a:ext cx="10018713" cy="1752599"/>
          </a:xfrm>
        </p:spPr>
        <p:txBody>
          <a:bodyPr>
            <a:normAutofit/>
          </a:bodyPr>
          <a:lstStyle/>
          <a:p>
            <a:pPr algn="l"/>
            <a:r>
              <a:rPr lang="en-US">
                <a:solidFill>
                  <a:schemeClr val="bg1"/>
                </a:solidFill>
              </a:rPr>
              <a:t>Understanding </a:t>
            </a:r>
            <a:r>
              <a:rPr lang="en-US">
                <a:solidFill>
                  <a:schemeClr val="accent1"/>
                </a:solidFill>
              </a:rPr>
              <a:t>Travel</a:t>
            </a:r>
          </a:p>
        </p:txBody>
      </p:sp>
      <p:sp>
        <p:nvSpPr>
          <p:cNvPr id="11" name="Content Placeholder 2">
            <a:extLst>
              <a:ext uri="{FF2B5EF4-FFF2-40B4-BE49-F238E27FC236}">
                <a16:creationId xmlns:a16="http://schemas.microsoft.com/office/drawing/2014/main" id="{68A42205-7644-B7EE-E774-6319062F0145}"/>
              </a:ext>
            </a:extLst>
          </p:cNvPr>
          <p:cNvSpPr>
            <a:spLocks noGrp="1"/>
          </p:cNvSpPr>
          <p:nvPr>
            <p:ph idx="1"/>
          </p:nvPr>
        </p:nvSpPr>
        <p:spPr>
          <a:xfrm>
            <a:off x="1484310" y="2432654"/>
            <a:ext cx="10018713" cy="3591357"/>
          </a:xfrm>
        </p:spPr>
        <p:txBody>
          <a:bodyPr anchor="t">
            <a:normAutofit/>
          </a:bodyPr>
          <a:lstStyle/>
          <a:p>
            <a:r>
              <a:rPr lang="en-US" sz="2000" dirty="0">
                <a:solidFill>
                  <a:schemeClr val="bg1">
                    <a:lumMod val="75000"/>
                  </a:schemeClr>
                </a:solidFill>
              </a:rPr>
              <a:t>Travelers along the </a:t>
            </a:r>
            <a:r>
              <a:rPr lang="en-US" sz="2000" b="1" dirty="0">
                <a:solidFill>
                  <a:schemeClr val="bg1"/>
                </a:solidFill>
              </a:rPr>
              <a:t>major roads</a:t>
            </a:r>
            <a:r>
              <a:rPr lang="en-US" sz="2000" dirty="0">
                <a:solidFill>
                  <a:schemeClr val="bg1"/>
                </a:solidFill>
              </a:rPr>
              <a:t> </a:t>
            </a:r>
            <a:r>
              <a:rPr lang="en-US" sz="2000" dirty="0">
                <a:solidFill>
                  <a:schemeClr val="bg1">
                    <a:lumMod val="75000"/>
                  </a:schemeClr>
                </a:solidFill>
              </a:rPr>
              <a:t>of our nation are an important group to look at when evaluating the availability of </a:t>
            </a:r>
            <a:r>
              <a:rPr lang="en-US" sz="2000" b="1" dirty="0">
                <a:solidFill>
                  <a:schemeClr val="accent1"/>
                </a:solidFill>
              </a:rPr>
              <a:t>public toilets</a:t>
            </a:r>
            <a:r>
              <a:rPr lang="en-US" sz="2000" dirty="0">
                <a:solidFill>
                  <a:schemeClr val="bg1">
                    <a:lumMod val="75000"/>
                  </a:schemeClr>
                </a:solidFill>
              </a:rPr>
              <a:t>. This group doesn’t have access to their personal toilets while on the road, so they rely heavily on public toilets to meet their hygiene needs. </a:t>
            </a:r>
          </a:p>
          <a:p>
            <a:endParaRPr lang="en-US" sz="2000" dirty="0">
              <a:solidFill>
                <a:schemeClr val="bg1">
                  <a:lumMod val="75000"/>
                </a:schemeClr>
              </a:solidFill>
            </a:endParaRPr>
          </a:p>
          <a:p>
            <a:r>
              <a:rPr lang="en-US" sz="2000" dirty="0">
                <a:solidFill>
                  <a:schemeClr val="bg1">
                    <a:lumMod val="75000"/>
                  </a:schemeClr>
                </a:solidFill>
              </a:rPr>
              <a:t>The most important aspects of a </a:t>
            </a:r>
            <a:r>
              <a:rPr lang="en-US" sz="2000" b="1" dirty="0">
                <a:solidFill>
                  <a:schemeClr val="accent1"/>
                </a:solidFill>
              </a:rPr>
              <a:t>public toilet </a:t>
            </a:r>
            <a:r>
              <a:rPr lang="en-US" sz="2000" dirty="0">
                <a:solidFill>
                  <a:schemeClr val="bg1">
                    <a:lumMod val="75000"/>
                  </a:schemeClr>
                </a:solidFill>
              </a:rPr>
              <a:t>to traveler hygiene are:</a:t>
            </a:r>
          </a:p>
          <a:p>
            <a:pPr lvl="1"/>
            <a:r>
              <a:rPr lang="en-US" sz="1800" b="1" dirty="0">
                <a:solidFill>
                  <a:schemeClr val="bg1"/>
                </a:solidFill>
              </a:rPr>
              <a:t>Showers</a:t>
            </a:r>
            <a:endParaRPr lang="en-US" sz="1800" b="1" dirty="0">
              <a:solidFill>
                <a:schemeClr val="bg1">
                  <a:lumMod val="75000"/>
                </a:schemeClr>
              </a:solidFill>
            </a:endParaRPr>
          </a:p>
          <a:p>
            <a:pPr lvl="1"/>
            <a:r>
              <a:rPr lang="en-US" sz="1800" b="1" dirty="0">
                <a:solidFill>
                  <a:schemeClr val="bg1"/>
                </a:solidFill>
              </a:rPr>
              <a:t>Dump Points </a:t>
            </a:r>
            <a:r>
              <a:rPr lang="en-US" sz="1600" dirty="0">
                <a:solidFill>
                  <a:schemeClr val="bg1"/>
                </a:solidFill>
              </a:rPr>
              <a:t>– Receptacles for emptying sewage, like from an R.V.</a:t>
            </a:r>
            <a:endParaRPr lang="en-US" sz="1600" b="1" dirty="0">
              <a:solidFill>
                <a:schemeClr val="bg1"/>
              </a:solidFill>
            </a:endParaRPr>
          </a:p>
        </p:txBody>
      </p:sp>
    </p:spTree>
    <p:extLst>
      <p:ext uri="{BB962C8B-B14F-4D97-AF65-F5344CB8AC3E}">
        <p14:creationId xmlns:p14="http://schemas.microsoft.com/office/powerpoint/2010/main" val="2901190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D9814AF7-84FD-2D7A-8DF8-626E551D0AC7}"/>
            </a:ext>
          </a:extLst>
        </p:cNvPr>
        <p:cNvGrpSpPr/>
        <p:nvPr/>
      </p:nvGrpSpPr>
      <p:grpSpPr>
        <a:xfrm>
          <a:off x="0" y="0"/>
          <a:ext cx="0" cy="0"/>
          <a:chOff x="0" y="0"/>
          <a:chExt cx="0" cy="0"/>
        </a:xfrm>
      </p:grpSpPr>
      <p:pic>
        <p:nvPicPr>
          <p:cNvPr id="13" name="Picture 12" descr="A green and grey line&#10;&#10;Description automatically generated with medium confidence">
            <a:extLst>
              <a:ext uri="{FF2B5EF4-FFF2-40B4-BE49-F238E27FC236}">
                <a16:creationId xmlns:a16="http://schemas.microsoft.com/office/drawing/2014/main" id="{EC255DA4-8971-D885-175B-FBF8C07A0A42}"/>
              </a:ext>
            </a:extLst>
          </p:cNvPr>
          <p:cNvPicPr>
            <a:picLocks noChangeAspect="1"/>
          </p:cNvPicPr>
          <p:nvPr/>
        </p:nvPicPr>
        <p:blipFill>
          <a:blip r:embed="rId3"/>
          <a:stretch>
            <a:fillRect/>
          </a:stretch>
        </p:blipFill>
        <p:spPr>
          <a:xfrm rot="10800000">
            <a:off x="9069831" y="-17730"/>
            <a:ext cx="3162646" cy="6875730"/>
          </a:xfrm>
          <a:prstGeom prst="rect">
            <a:avLst/>
          </a:prstGeom>
        </p:spPr>
      </p:pic>
      <p:sp>
        <p:nvSpPr>
          <p:cNvPr id="6" name="Title 1">
            <a:extLst>
              <a:ext uri="{FF2B5EF4-FFF2-40B4-BE49-F238E27FC236}">
                <a16:creationId xmlns:a16="http://schemas.microsoft.com/office/drawing/2014/main" id="{CDE98E0D-0DFA-82FA-F9D0-26E4A85CDCF6}"/>
              </a:ext>
            </a:extLst>
          </p:cNvPr>
          <p:cNvSpPr txBox="1">
            <a:spLocks/>
          </p:cNvSpPr>
          <p:nvPr/>
        </p:nvSpPr>
        <p:spPr>
          <a:xfrm>
            <a:off x="225290" y="228600"/>
            <a:ext cx="5233539" cy="885681"/>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solidFill>
                  <a:schemeClr val="bg1"/>
                </a:solidFill>
              </a:rPr>
              <a:t>Where are the </a:t>
            </a:r>
            <a:r>
              <a:rPr lang="en-US" b="1">
                <a:solidFill>
                  <a:schemeClr val="bg1"/>
                </a:solidFill>
              </a:rPr>
              <a:t>roads</a:t>
            </a:r>
            <a:r>
              <a:rPr lang="en-US">
                <a:solidFill>
                  <a:schemeClr val="bg1"/>
                </a:solidFill>
              </a:rPr>
              <a:t>?</a:t>
            </a:r>
          </a:p>
        </p:txBody>
      </p:sp>
      <p:sp>
        <p:nvSpPr>
          <p:cNvPr id="7" name="Content Placeholder 2">
            <a:extLst>
              <a:ext uri="{FF2B5EF4-FFF2-40B4-BE49-F238E27FC236}">
                <a16:creationId xmlns:a16="http://schemas.microsoft.com/office/drawing/2014/main" id="{D3B29040-DEE6-FC55-A049-1CBA4A9288CA}"/>
              </a:ext>
            </a:extLst>
          </p:cNvPr>
          <p:cNvSpPr txBox="1">
            <a:spLocks/>
          </p:cNvSpPr>
          <p:nvPr/>
        </p:nvSpPr>
        <p:spPr>
          <a:xfrm>
            <a:off x="626137" y="1417320"/>
            <a:ext cx="3829486" cy="4572000"/>
          </a:xfrm>
          <a:prstGeom prst="rect">
            <a:avLst/>
          </a:prstGeom>
        </p:spPr>
        <p:txBody>
          <a:bodyPr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solidFill>
                  <a:schemeClr val="bg1">
                    <a:lumMod val="75000"/>
                  </a:schemeClr>
                </a:solidFill>
              </a:rPr>
              <a:t>More roads in </a:t>
            </a:r>
            <a:r>
              <a:rPr lang="en-US" b="1">
                <a:solidFill>
                  <a:schemeClr val="bg1"/>
                </a:solidFill>
              </a:rPr>
              <a:t>urban areas </a:t>
            </a:r>
            <a:r>
              <a:rPr lang="en-US">
                <a:solidFill>
                  <a:schemeClr val="bg1">
                    <a:lumMod val="75000"/>
                  </a:schemeClr>
                </a:solidFill>
              </a:rPr>
              <a:t>than in </a:t>
            </a:r>
            <a:r>
              <a:rPr lang="en-US" b="1">
                <a:solidFill>
                  <a:schemeClr val="bg1"/>
                </a:solidFill>
              </a:rPr>
              <a:t>the Outback</a:t>
            </a:r>
            <a:r>
              <a:rPr lang="en-US">
                <a:solidFill>
                  <a:schemeClr val="bg1">
                    <a:lumMod val="75000"/>
                  </a:schemeClr>
                </a:solidFill>
              </a:rPr>
              <a:t>.</a:t>
            </a:r>
          </a:p>
          <a:p>
            <a:endParaRPr lang="en-US" b="1">
              <a:solidFill>
                <a:schemeClr val="bg1"/>
              </a:solidFill>
            </a:endParaRPr>
          </a:p>
          <a:p>
            <a:r>
              <a:rPr lang="en-US" b="1">
                <a:solidFill>
                  <a:schemeClr val="accent1"/>
                </a:solidFill>
              </a:rPr>
              <a:t>Toilets</a:t>
            </a:r>
            <a:r>
              <a:rPr lang="en-US">
                <a:solidFill>
                  <a:schemeClr val="bg1"/>
                </a:solidFill>
              </a:rPr>
              <a:t> </a:t>
            </a:r>
            <a:r>
              <a:rPr lang="en-US">
                <a:solidFill>
                  <a:schemeClr val="bg1">
                    <a:lumMod val="75000"/>
                  </a:schemeClr>
                </a:solidFill>
              </a:rPr>
              <a:t>are present near all </a:t>
            </a:r>
            <a:r>
              <a:rPr lang="en-US" b="1">
                <a:solidFill>
                  <a:schemeClr val="bg1"/>
                </a:solidFill>
              </a:rPr>
              <a:t>major roads </a:t>
            </a:r>
            <a:r>
              <a:rPr lang="en-US">
                <a:solidFill>
                  <a:schemeClr val="bg1">
                    <a:lumMod val="75000"/>
                  </a:schemeClr>
                </a:solidFill>
              </a:rPr>
              <a:t>but are much more common in </a:t>
            </a:r>
            <a:r>
              <a:rPr lang="en-US" b="1">
                <a:solidFill>
                  <a:schemeClr val="bg1"/>
                </a:solidFill>
              </a:rPr>
              <a:t>urban areas.</a:t>
            </a:r>
          </a:p>
        </p:txBody>
      </p:sp>
      <p:pic>
        <p:nvPicPr>
          <p:cNvPr id="3" name="Picture 2" descr="A map of australia with green dots&#10;&#10;Description automatically generated">
            <a:extLst>
              <a:ext uri="{FF2B5EF4-FFF2-40B4-BE49-F238E27FC236}">
                <a16:creationId xmlns:a16="http://schemas.microsoft.com/office/drawing/2014/main" id="{774D5ECB-B350-28A1-3FF6-97578CB608E1}"/>
              </a:ext>
            </a:extLst>
          </p:cNvPr>
          <p:cNvPicPr>
            <a:picLocks noChangeAspect="1"/>
          </p:cNvPicPr>
          <p:nvPr/>
        </p:nvPicPr>
        <p:blipFill>
          <a:blip r:embed="rId4"/>
          <a:stretch>
            <a:fillRect/>
          </a:stretch>
        </p:blipFill>
        <p:spPr>
          <a:xfrm>
            <a:off x="4874828" y="1417320"/>
            <a:ext cx="5695014" cy="4023360"/>
          </a:xfrm>
          <a:prstGeom prst="rect">
            <a:avLst/>
          </a:prstGeom>
          <a:ln w="19050">
            <a:solidFill>
              <a:schemeClr val="bg1"/>
            </a:solidFill>
          </a:ln>
        </p:spPr>
      </p:pic>
    </p:spTree>
    <p:extLst>
      <p:ext uri="{BB962C8B-B14F-4D97-AF65-F5344CB8AC3E}">
        <p14:creationId xmlns:p14="http://schemas.microsoft.com/office/powerpoint/2010/main" val="2908482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532DBAF6-58FF-D8C3-DD47-AC607F74539F}"/>
            </a:ext>
          </a:extLst>
        </p:cNvPr>
        <p:cNvGrpSpPr/>
        <p:nvPr/>
      </p:nvGrpSpPr>
      <p:grpSpPr>
        <a:xfrm>
          <a:off x="0" y="0"/>
          <a:ext cx="0" cy="0"/>
          <a:chOff x="0" y="0"/>
          <a:chExt cx="0" cy="0"/>
        </a:xfrm>
      </p:grpSpPr>
      <p:pic>
        <p:nvPicPr>
          <p:cNvPr id="13" name="Picture 12" descr="A green and grey line&#10;&#10;Description automatically generated with medium confidence">
            <a:extLst>
              <a:ext uri="{FF2B5EF4-FFF2-40B4-BE49-F238E27FC236}">
                <a16:creationId xmlns:a16="http://schemas.microsoft.com/office/drawing/2014/main" id="{8E75C572-CDBB-7AFD-61B1-E898D98AEF7F}"/>
              </a:ext>
            </a:extLst>
          </p:cNvPr>
          <p:cNvPicPr>
            <a:picLocks noChangeAspect="1"/>
          </p:cNvPicPr>
          <p:nvPr/>
        </p:nvPicPr>
        <p:blipFill>
          <a:blip r:embed="rId3"/>
          <a:stretch>
            <a:fillRect/>
          </a:stretch>
        </p:blipFill>
        <p:spPr>
          <a:xfrm rot="10800000">
            <a:off x="9069831" y="-17730"/>
            <a:ext cx="3162646" cy="6875730"/>
          </a:xfrm>
          <a:prstGeom prst="rect">
            <a:avLst/>
          </a:prstGeom>
        </p:spPr>
      </p:pic>
      <p:sp>
        <p:nvSpPr>
          <p:cNvPr id="6" name="Title 1">
            <a:extLst>
              <a:ext uri="{FF2B5EF4-FFF2-40B4-BE49-F238E27FC236}">
                <a16:creationId xmlns:a16="http://schemas.microsoft.com/office/drawing/2014/main" id="{F1792D14-0C3C-68A8-43D1-92A16376C26E}"/>
              </a:ext>
            </a:extLst>
          </p:cNvPr>
          <p:cNvSpPr txBox="1">
            <a:spLocks/>
          </p:cNvSpPr>
          <p:nvPr/>
        </p:nvSpPr>
        <p:spPr>
          <a:xfrm>
            <a:off x="228600" y="228600"/>
            <a:ext cx="5637897" cy="885681"/>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solidFill>
                  <a:schemeClr val="bg1"/>
                </a:solidFill>
              </a:rPr>
              <a:t>Where are the </a:t>
            </a:r>
            <a:r>
              <a:rPr lang="en-US" b="1">
                <a:solidFill>
                  <a:schemeClr val="bg1"/>
                </a:solidFill>
              </a:rPr>
              <a:t>showers</a:t>
            </a:r>
            <a:r>
              <a:rPr lang="en-US">
                <a:solidFill>
                  <a:schemeClr val="bg1"/>
                </a:solidFill>
              </a:rPr>
              <a:t>?</a:t>
            </a:r>
          </a:p>
        </p:txBody>
      </p:sp>
      <p:sp>
        <p:nvSpPr>
          <p:cNvPr id="7" name="Content Placeholder 2">
            <a:extLst>
              <a:ext uri="{FF2B5EF4-FFF2-40B4-BE49-F238E27FC236}">
                <a16:creationId xmlns:a16="http://schemas.microsoft.com/office/drawing/2014/main" id="{EC0741EE-7466-2271-B7E2-F89F17744654}"/>
              </a:ext>
            </a:extLst>
          </p:cNvPr>
          <p:cNvSpPr txBox="1">
            <a:spLocks/>
          </p:cNvSpPr>
          <p:nvPr/>
        </p:nvSpPr>
        <p:spPr>
          <a:xfrm>
            <a:off x="630936" y="1417320"/>
            <a:ext cx="3831336" cy="4572000"/>
          </a:xfrm>
          <a:prstGeom prst="rect">
            <a:avLst/>
          </a:prstGeom>
        </p:spPr>
        <p:txBody>
          <a:bodyPr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solidFill>
                  <a:schemeClr val="bg1">
                    <a:lumMod val="75000"/>
                  </a:schemeClr>
                </a:solidFill>
              </a:rPr>
              <a:t>Only </a:t>
            </a:r>
            <a:r>
              <a:rPr lang="en-US" b="1" dirty="0">
                <a:solidFill>
                  <a:schemeClr val="accent1"/>
                </a:solidFill>
              </a:rPr>
              <a:t>7.8% </a:t>
            </a:r>
            <a:r>
              <a:rPr lang="en-US" dirty="0">
                <a:solidFill>
                  <a:schemeClr val="bg1">
                    <a:lumMod val="75000"/>
                  </a:schemeClr>
                </a:solidFill>
              </a:rPr>
              <a:t>of toilets have </a:t>
            </a:r>
            <a:r>
              <a:rPr lang="en-US" b="1" dirty="0">
                <a:solidFill>
                  <a:schemeClr val="bg1"/>
                </a:solidFill>
              </a:rPr>
              <a:t>showers</a:t>
            </a:r>
            <a:r>
              <a:rPr lang="en-US" dirty="0">
                <a:solidFill>
                  <a:schemeClr val="bg1">
                    <a:lumMod val="75000"/>
                  </a:schemeClr>
                </a:solidFill>
              </a:rPr>
              <a:t>, and most of these toilets are </a:t>
            </a:r>
            <a:r>
              <a:rPr lang="en-US" b="1" dirty="0">
                <a:solidFill>
                  <a:schemeClr val="bg1"/>
                </a:solidFill>
              </a:rPr>
              <a:t>along the coast.</a:t>
            </a:r>
          </a:p>
          <a:p>
            <a:endParaRPr lang="en-US" dirty="0">
              <a:solidFill>
                <a:schemeClr val="bg1">
                  <a:lumMod val="75000"/>
                </a:schemeClr>
              </a:solidFill>
            </a:endParaRPr>
          </a:p>
          <a:p>
            <a:r>
              <a:rPr lang="en-US" dirty="0">
                <a:solidFill>
                  <a:schemeClr val="bg1">
                    <a:lumMod val="75000"/>
                  </a:schemeClr>
                </a:solidFill>
              </a:rPr>
              <a:t>This leaves many major roads without a toilet that contains a </a:t>
            </a:r>
            <a:r>
              <a:rPr lang="en-US" b="1" dirty="0">
                <a:solidFill>
                  <a:schemeClr val="bg1"/>
                </a:solidFill>
              </a:rPr>
              <a:t>shower</a:t>
            </a:r>
            <a:r>
              <a:rPr lang="en-US" dirty="0">
                <a:solidFill>
                  <a:schemeClr val="bg1">
                    <a:lumMod val="75000"/>
                  </a:schemeClr>
                </a:solidFill>
              </a:rPr>
              <a:t>. </a:t>
            </a:r>
          </a:p>
        </p:txBody>
      </p:sp>
      <p:pic>
        <p:nvPicPr>
          <p:cNvPr id="3" name="Picture 2" descr="A map of australia with green dots&#10;&#10;Description automatically generated">
            <a:extLst>
              <a:ext uri="{FF2B5EF4-FFF2-40B4-BE49-F238E27FC236}">
                <a16:creationId xmlns:a16="http://schemas.microsoft.com/office/drawing/2014/main" id="{F21BAF5D-E2CB-B0DC-0D73-4F921D72DAAE}"/>
              </a:ext>
            </a:extLst>
          </p:cNvPr>
          <p:cNvPicPr>
            <a:picLocks noChangeAspect="1"/>
          </p:cNvPicPr>
          <p:nvPr/>
        </p:nvPicPr>
        <p:blipFill>
          <a:blip r:embed="rId4"/>
          <a:stretch>
            <a:fillRect/>
          </a:stretch>
        </p:blipFill>
        <p:spPr>
          <a:xfrm>
            <a:off x="4873752" y="1417320"/>
            <a:ext cx="5703113" cy="4023360"/>
          </a:xfrm>
          <a:prstGeom prst="rect">
            <a:avLst/>
          </a:prstGeom>
          <a:ln w="19050">
            <a:solidFill>
              <a:schemeClr val="bg1"/>
            </a:solidFill>
          </a:ln>
        </p:spPr>
      </p:pic>
    </p:spTree>
    <p:extLst>
      <p:ext uri="{BB962C8B-B14F-4D97-AF65-F5344CB8AC3E}">
        <p14:creationId xmlns:p14="http://schemas.microsoft.com/office/powerpoint/2010/main" val="203821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10A5CE27-E4E1-1A15-FF63-97E07C16094E}"/>
            </a:ext>
          </a:extLst>
        </p:cNvPr>
        <p:cNvGrpSpPr/>
        <p:nvPr/>
      </p:nvGrpSpPr>
      <p:grpSpPr>
        <a:xfrm>
          <a:off x="0" y="0"/>
          <a:ext cx="0" cy="0"/>
          <a:chOff x="0" y="0"/>
          <a:chExt cx="0" cy="0"/>
        </a:xfrm>
      </p:grpSpPr>
      <p:pic>
        <p:nvPicPr>
          <p:cNvPr id="13" name="Picture 12" descr="A green and grey line&#10;&#10;Description automatically generated with medium confidence">
            <a:extLst>
              <a:ext uri="{FF2B5EF4-FFF2-40B4-BE49-F238E27FC236}">
                <a16:creationId xmlns:a16="http://schemas.microsoft.com/office/drawing/2014/main" id="{E2824857-6655-84F6-BE5D-79A2EE927486}"/>
              </a:ext>
            </a:extLst>
          </p:cNvPr>
          <p:cNvPicPr>
            <a:picLocks noChangeAspect="1"/>
          </p:cNvPicPr>
          <p:nvPr/>
        </p:nvPicPr>
        <p:blipFill>
          <a:blip r:embed="rId3"/>
          <a:stretch>
            <a:fillRect/>
          </a:stretch>
        </p:blipFill>
        <p:spPr>
          <a:xfrm rot="10800000">
            <a:off x="9069831" y="-17730"/>
            <a:ext cx="3162646" cy="6875730"/>
          </a:xfrm>
          <a:prstGeom prst="rect">
            <a:avLst/>
          </a:prstGeom>
        </p:spPr>
      </p:pic>
      <p:sp>
        <p:nvSpPr>
          <p:cNvPr id="6" name="Title 1">
            <a:extLst>
              <a:ext uri="{FF2B5EF4-FFF2-40B4-BE49-F238E27FC236}">
                <a16:creationId xmlns:a16="http://schemas.microsoft.com/office/drawing/2014/main" id="{22C2BFF8-59D2-C943-8527-8DAAD2A16D14}"/>
              </a:ext>
            </a:extLst>
          </p:cNvPr>
          <p:cNvSpPr txBox="1">
            <a:spLocks/>
          </p:cNvSpPr>
          <p:nvPr/>
        </p:nvSpPr>
        <p:spPr>
          <a:xfrm>
            <a:off x="228600" y="228600"/>
            <a:ext cx="6805021" cy="885681"/>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solidFill>
                  <a:schemeClr val="bg1"/>
                </a:solidFill>
              </a:rPr>
              <a:t>Where are the </a:t>
            </a:r>
            <a:r>
              <a:rPr lang="en-US" b="1">
                <a:solidFill>
                  <a:schemeClr val="bg1"/>
                </a:solidFill>
              </a:rPr>
              <a:t>dump points</a:t>
            </a:r>
            <a:r>
              <a:rPr lang="en-US">
                <a:solidFill>
                  <a:schemeClr val="bg1"/>
                </a:solidFill>
              </a:rPr>
              <a:t>?</a:t>
            </a:r>
          </a:p>
        </p:txBody>
      </p:sp>
      <p:sp>
        <p:nvSpPr>
          <p:cNvPr id="7" name="Content Placeholder 2">
            <a:extLst>
              <a:ext uri="{FF2B5EF4-FFF2-40B4-BE49-F238E27FC236}">
                <a16:creationId xmlns:a16="http://schemas.microsoft.com/office/drawing/2014/main" id="{0BF21465-D23B-FFA7-6C66-01DF33037E76}"/>
              </a:ext>
            </a:extLst>
          </p:cNvPr>
          <p:cNvSpPr txBox="1">
            <a:spLocks/>
          </p:cNvSpPr>
          <p:nvPr/>
        </p:nvSpPr>
        <p:spPr>
          <a:xfrm>
            <a:off x="630936" y="1417320"/>
            <a:ext cx="3831336" cy="4572000"/>
          </a:xfrm>
          <a:prstGeom prst="rect">
            <a:avLst/>
          </a:prstGeom>
        </p:spPr>
        <p:txBody>
          <a:bodyPr anchor="t">
            <a:normAutofit fontScale="92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solidFill>
                  <a:schemeClr val="bg1">
                    <a:lumMod val="75000"/>
                  </a:schemeClr>
                </a:solidFill>
              </a:rPr>
              <a:t>Only </a:t>
            </a:r>
            <a:r>
              <a:rPr lang="en-US" b="1" dirty="0">
                <a:solidFill>
                  <a:schemeClr val="accent1"/>
                </a:solidFill>
              </a:rPr>
              <a:t>5.4% </a:t>
            </a:r>
            <a:r>
              <a:rPr lang="en-US" dirty="0">
                <a:solidFill>
                  <a:schemeClr val="bg1">
                    <a:lumMod val="75000"/>
                  </a:schemeClr>
                </a:solidFill>
              </a:rPr>
              <a:t>of toilets have a </a:t>
            </a:r>
            <a:r>
              <a:rPr lang="en-US" b="1" dirty="0">
                <a:solidFill>
                  <a:schemeClr val="bg1"/>
                </a:solidFill>
              </a:rPr>
              <a:t>dump point </a:t>
            </a:r>
            <a:r>
              <a:rPr lang="en-US" dirty="0">
                <a:solidFill>
                  <a:schemeClr val="bg1">
                    <a:lumMod val="75000"/>
                  </a:schemeClr>
                </a:solidFill>
              </a:rPr>
              <a:t>for sewage.</a:t>
            </a:r>
          </a:p>
          <a:p>
            <a:endParaRPr lang="en-US" b="1" dirty="0">
              <a:solidFill>
                <a:schemeClr val="bg1">
                  <a:lumMod val="75000"/>
                </a:schemeClr>
              </a:solidFill>
            </a:endParaRPr>
          </a:p>
          <a:p>
            <a:r>
              <a:rPr lang="en-US" dirty="0">
                <a:solidFill>
                  <a:schemeClr val="bg1">
                    <a:lumMod val="75000"/>
                  </a:schemeClr>
                </a:solidFill>
              </a:rPr>
              <a:t>As with showers, most of these toilets are along the </a:t>
            </a:r>
            <a:r>
              <a:rPr lang="en-US" b="1" dirty="0">
                <a:solidFill>
                  <a:schemeClr val="bg1"/>
                </a:solidFill>
              </a:rPr>
              <a:t>coasts</a:t>
            </a:r>
            <a:r>
              <a:rPr lang="en-US" dirty="0">
                <a:solidFill>
                  <a:schemeClr val="bg1">
                    <a:lumMod val="75000"/>
                  </a:schemeClr>
                </a:solidFill>
              </a:rPr>
              <a:t>. </a:t>
            </a:r>
          </a:p>
          <a:p>
            <a:endParaRPr lang="en-US" b="1" dirty="0">
              <a:solidFill>
                <a:schemeClr val="bg1">
                  <a:lumMod val="75000"/>
                </a:schemeClr>
              </a:solidFill>
            </a:endParaRPr>
          </a:p>
          <a:p>
            <a:r>
              <a:rPr lang="en-US" dirty="0">
                <a:solidFill>
                  <a:schemeClr val="bg1">
                    <a:lumMod val="75000"/>
                  </a:schemeClr>
                </a:solidFill>
              </a:rPr>
              <a:t>As a result, travelers in </a:t>
            </a:r>
            <a:r>
              <a:rPr lang="en-US" b="1" dirty="0">
                <a:solidFill>
                  <a:schemeClr val="bg1"/>
                </a:solidFill>
              </a:rPr>
              <a:t>the Outback </a:t>
            </a:r>
            <a:r>
              <a:rPr lang="en-US" dirty="0">
                <a:solidFill>
                  <a:schemeClr val="bg1">
                    <a:lumMod val="75000"/>
                  </a:schemeClr>
                </a:solidFill>
              </a:rPr>
              <a:t>are more likely to experience sewage overflows since they can’t dispose of their waste frequently using a </a:t>
            </a:r>
            <a:r>
              <a:rPr lang="en-US" b="1" dirty="0">
                <a:solidFill>
                  <a:schemeClr val="bg1"/>
                </a:solidFill>
              </a:rPr>
              <a:t>dump point</a:t>
            </a:r>
            <a:r>
              <a:rPr lang="en-US" dirty="0">
                <a:solidFill>
                  <a:schemeClr val="bg1">
                    <a:lumMod val="75000"/>
                  </a:schemeClr>
                </a:solidFill>
              </a:rPr>
              <a:t>. </a:t>
            </a:r>
            <a:r>
              <a:rPr lang="en-US" b="1" dirty="0">
                <a:solidFill>
                  <a:schemeClr val="accent1"/>
                </a:solidFill>
              </a:rPr>
              <a:t> </a:t>
            </a:r>
          </a:p>
        </p:txBody>
      </p:sp>
      <p:pic>
        <p:nvPicPr>
          <p:cNvPr id="3" name="Picture 2" descr="A map of australia with green dots&#10;&#10;Description automatically generated">
            <a:extLst>
              <a:ext uri="{FF2B5EF4-FFF2-40B4-BE49-F238E27FC236}">
                <a16:creationId xmlns:a16="http://schemas.microsoft.com/office/drawing/2014/main" id="{69C36D90-10B6-B54C-CB8C-7F56913B8BD2}"/>
              </a:ext>
            </a:extLst>
          </p:cNvPr>
          <p:cNvPicPr>
            <a:picLocks noChangeAspect="1"/>
          </p:cNvPicPr>
          <p:nvPr/>
        </p:nvPicPr>
        <p:blipFill>
          <a:blip r:embed="rId4"/>
          <a:stretch>
            <a:fillRect/>
          </a:stretch>
        </p:blipFill>
        <p:spPr>
          <a:xfrm>
            <a:off x="4873752" y="1417320"/>
            <a:ext cx="5693624" cy="4023360"/>
          </a:xfrm>
          <a:prstGeom prst="rect">
            <a:avLst/>
          </a:prstGeom>
          <a:ln w="19050">
            <a:solidFill>
              <a:schemeClr val="bg1"/>
            </a:solidFill>
          </a:ln>
        </p:spPr>
      </p:pic>
    </p:spTree>
    <p:extLst>
      <p:ext uri="{BB962C8B-B14F-4D97-AF65-F5344CB8AC3E}">
        <p14:creationId xmlns:p14="http://schemas.microsoft.com/office/powerpoint/2010/main" val="1693463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5DFAC5C-89BD-5C88-5FAD-46911750FF9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A915962-E45B-C4AD-139B-CA77CAD82BF3}"/>
              </a:ext>
            </a:extLst>
          </p:cNvPr>
          <p:cNvSpPr>
            <a:spLocks noGrp="1"/>
          </p:cNvSpPr>
          <p:nvPr>
            <p:ph type="title"/>
          </p:nvPr>
        </p:nvSpPr>
        <p:spPr>
          <a:xfrm>
            <a:off x="1484311" y="685800"/>
            <a:ext cx="10018713" cy="1752599"/>
          </a:xfrm>
        </p:spPr>
        <p:txBody>
          <a:bodyPr>
            <a:normAutofit/>
          </a:bodyPr>
          <a:lstStyle/>
          <a:p>
            <a:pPr algn="l"/>
            <a:r>
              <a:rPr lang="en-US">
                <a:solidFill>
                  <a:schemeClr val="bg1"/>
                </a:solidFill>
              </a:rPr>
              <a:t>Desired Action</a:t>
            </a:r>
            <a:endParaRPr lang="en-US">
              <a:solidFill>
                <a:schemeClr val="accent1"/>
              </a:solidFill>
            </a:endParaRPr>
          </a:p>
        </p:txBody>
      </p:sp>
      <p:sp>
        <p:nvSpPr>
          <p:cNvPr id="11" name="Content Placeholder 2">
            <a:extLst>
              <a:ext uri="{FF2B5EF4-FFF2-40B4-BE49-F238E27FC236}">
                <a16:creationId xmlns:a16="http://schemas.microsoft.com/office/drawing/2014/main" id="{FE41F10F-E799-17B0-233B-D4F598090BA5}"/>
              </a:ext>
            </a:extLst>
          </p:cNvPr>
          <p:cNvSpPr>
            <a:spLocks noGrp="1"/>
          </p:cNvSpPr>
          <p:nvPr>
            <p:ph idx="1"/>
          </p:nvPr>
        </p:nvSpPr>
        <p:spPr>
          <a:xfrm>
            <a:off x="1484310" y="2432654"/>
            <a:ext cx="10018713" cy="3591357"/>
          </a:xfrm>
        </p:spPr>
        <p:txBody>
          <a:bodyPr anchor="t">
            <a:normAutofit/>
          </a:bodyPr>
          <a:lstStyle/>
          <a:p>
            <a:r>
              <a:rPr lang="en-US" sz="2800">
                <a:solidFill>
                  <a:schemeClr val="bg1">
                    <a:lumMod val="75000"/>
                  </a:schemeClr>
                </a:solidFill>
              </a:rPr>
              <a:t>To ensure that travelers have consistent access to basic hygiene, we need to increase the number of toilets near </a:t>
            </a:r>
            <a:r>
              <a:rPr lang="en-US" sz="2800" b="1">
                <a:solidFill>
                  <a:schemeClr val="bg1"/>
                </a:solidFill>
              </a:rPr>
              <a:t>roads</a:t>
            </a:r>
            <a:r>
              <a:rPr lang="en-US" sz="2800">
                <a:solidFill>
                  <a:schemeClr val="bg1">
                    <a:lumMod val="75000"/>
                  </a:schemeClr>
                </a:solidFill>
              </a:rPr>
              <a:t> in the </a:t>
            </a:r>
            <a:r>
              <a:rPr lang="en-US" sz="2800" b="1">
                <a:solidFill>
                  <a:schemeClr val="bg1"/>
                </a:solidFill>
              </a:rPr>
              <a:t>Australian Outback</a:t>
            </a:r>
            <a:r>
              <a:rPr lang="en-US" sz="2800">
                <a:solidFill>
                  <a:schemeClr val="bg1">
                    <a:lumMod val="75000"/>
                  </a:schemeClr>
                </a:solidFill>
              </a:rPr>
              <a:t>, and we need to add the amenities of </a:t>
            </a:r>
            <a:r>
              <a:rPr lang="en-US" sz="2800" b="1">
                <a:solidFill>
                  <a:schemeClr val="bg1"/>
                </a:solidFill>
              </a:rPr>
              <a:t>showers</a:t>
            </a:r>
            <a:r>
              <a:rPr lang="en-US" sz="2800">
                <a:solidFill>
                  <a:schemeClr val="bg1">
                    <a:lumMod val="75000"/>
                  </a:schemeClr>
                </a:solidFill>
              </a:rPr>
              <a:t> and </a:t>
            </a:r>
            <a:r>
              <a:rPr lang="en-US" sz="2800" b="1">
                <a:solidFill>
                  <a:schemeClr val="bg1"/>
                </a:solidFill>
              </a:rPr>
              <a:t>dump points </a:t>
            </a:r>
            <a:r>
              <a:rPr lang="en-US" sz="2800">
                <a:solidFill>
                  <a:schemeClr val="bg1">
                    <a:lumMod val="75000"/>
                  </a:schemeClr>
                </a:solidFill>
              </a:rPr>
              <a:t>to these new facilities as well as old ones in the areas. </a:t>
            </a:r>
            <a:br>
              <a:rPr lang="en-US">
                <a:solidFill>
                  <a:schemeClr val="bg1">
                    <a:lumMod val="75000"/>
                  </a:schemeClr>
                </a:solidFill>
              </a:rPr>
            </a:br>
            <a:endParaRPr lang="en-US">
              <a:solidFill>
                <a:schemeClr val="bg1">
                  <a:lumMod val="75000"/>
                </a:schemeClr>
              </a:solidFill>
            </a:endParaRPr>
          </a:p>
        </p:txBody>
      </p:sp>
    </p:spTree>
    <p:extLst>
      <p:ext uri="{BB962C8B-B14F-4D97-AF65-F5344CB8AC3E}">
        <p14:creationId xmlns:p14="http://schemas.microsoft.com/office/powerpoint/2010/main" val="25440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62F2D711-5E3F-76CA-7C8E-83AEEBF575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4994255-0CE9-62B4-B05E-B29F2A040F91}"/>
              </a:ext>
            </a:extLst>
          </p:cNvPr>
          <p:cNvSpPr>
            <a:spLocks noGrp="1"/>
          </p:cNvSpPr>
          <p:nvPr>
            <p:ph type="ctrTitle"/>
          </p:nvPr>
        </p:nvSpPr>
        <p:spPr/>
        <p:txBody>
          <a:bodyPr/>
          <a:lstStyle/>
          <a:p>
            <a:r>
              <a:rPr lang="en-US">
                <a:solidFill>
                  <a:schemeClr val="bg1"/>
                </a:solidFill>
              </a:rPr>
              <a:t>Toilets and </a:t>
            </a:r>
            <a:r>
              <a:rPr lang="en-US">
                <a:solidFill>
                  <a:schemeClr val="accent1"/>
                </a:solidFill>
              </a:rPr>
              <a:t>Accessibility</a:t>
            </a:r>
          </a:p>
        </p:txBody>
      </p:sp>
      <p:sp>
        <p:nvSpPr>
          <p:cNvPr id="5" name="Subtitle 4">
            <a:extLst>
              <a:ext uri="{FF2B5EF4-FFF2-40B4-BE49-F238E27FC236}">
                <a16:creationId xmlns:a16="http://schemas.microsoft.com/office/drawing/2014/main" id="{CFB90230-45D3-95E2-82A5-7A09FEBDB4E0}"/>
              </a:ext>
            </a:extLst>
          </p:cNvPr>
          <p:cNvSpPr>
            <a:spLocks noGrp="1"/>
          </p:cNvSpPr>
          <p:nvPr>
            <p:ph type="subTitle" idx="1"/>
          </p:nvPr>
        </p:nvSpPr>
        <p:spPr/>
        <p:txBody>
          <a:bodyPr>
            <a:normAutofit/>
          </a:bodyPr>
          <a:lstStyle/>
          <a:p>
            <a:r>
              <a:rPr lang="en-US" sz="2400">
                <a:solidFill>
                  <a:schemeClr val="bg1">
                    <a:lumMod val="75000"/>
                  </a:schemeClr>
                </a:solidFill>
              </a:rPr>
              <a:t>How accessible are necessary hygiene facilities to people with disabilities?  </a:t>
            </a:r>
          </a:p>
        </p:txBody>
      </p:sp>
      <p:pic>
        <p:nvPicPr>
          <p:cNvPr id="2" name="Picture 2" descr="Large Skibidi Toilet | Skibidi Multiverse Wiki | Fandom">
            <a:extLst>
              <a:ext uri="{FF2B5EF4-FFF2-40B4-BE49-F238E27FC236}">
                <a16:creationId xmlns:a16="http://schemas.microsoft.com/office/drawing/2014/main" id="{6E5414A7-371E-971E-1D38-6600611D020D}"/>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6719777"/>
            <a:ext cx="218247" cy="13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44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6A4D88F2-2A07-7F9F-CBD1-FB28B26EA2E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98E055F1-20D8-CA91-ED73-C753AE2DB001}"/>
              </a:ext>
            </a:extLst>
          </p:cNvPr>
          <p:cNvSpPr>
            <a:spLocks noGrp="1"/>
          </p:cNvSpPr>
          <p:nvPr>
            <p:ph type="title"/>
          </p:nvPr>
        </p:nvSpPr>
        <p:spPr/>
        <p:txBody>
          <a:bodyPr>
            <a:normAutofit/>
          </a:bodyPr>
          <a:lstStyle/>
          <a:p>
            <a:pPr algn="l"/>
            <a:r>
              <a:rPr lang="en-US">
                <a:solidFill>
                  <a:schemeClr val="bg1"/>
                </a:solidFill>
              </a:rPr>
              <a:t>Understanding </a:t>
            </a:r>
            <a:r>
              <a:rPr lang="en-US">
                <a:solidFill>
                  <a:schemeClr val="accent1"/>
                </a:solidFill>
              </a:rPr>
              <a:t>Accessibility</a:t>
            </a:r>
          </a:p>
        </p:txBody>
      </p:sp>
      <p:sp>
        <p:nvSpPr>
          <p:cNvPr id="2" name="Text Placeholder 1">
            <a:extLst>
              <a:ext uri="{FF2B5EF4-FFF2-40B4-BE49-F238E27FC236}">
                <a16:creationId xmlns:a16="http://schemas.microsoft.com/office/drawing/2014/main" id="{8BDEFF28-5575-4770-F173-35AA1181A0BC}"/>
              </a:ext>
            </a:extLst>
          </p:cNvPr>
          <p:cNvSpPr>
            <a:spLocks noGrp="1"/>
          </p:cNvSpPr>
          <p:nvPr>
            <p:ph type="body" idx="1"/>
          </p:nvPr>
        </p:nvSpPr>
        <p:spPr>
          <a:xfrm>
            <a:off x="1772179" y="2090738"/>
            <a:ext cx="4607188" cy="576262"/>
          </a:xfrm>
        </p:spPr>
        <p:txBody>
          <a:bodyPr/>
          <a:lstStyle/>
          <a:p>
            <a:r>
              <a:rPr lang="en-US">
                <a:solidFill>
                  <a:schemeClr val="accent1"/>
                </a:solidFill>
              </a:rPr>
              <a:t>Accessibility Features</a:t>
            </a:r>
          </a:p>
        </p:txBody>
      </p:sp>
      <p:sp>
        <p:nvSpPr>
          <p:cNvPr id="11" name="Content Placeholder 2">
            <a:extLst>
              <a:ext uri="{FF2B5EF4-FFF2-40B4-BE49-F238E27FC236}">
                <a16:creationId xmlns:a16="http://schemas.microsoft.com/office/drawing/2014/main" id="{1C364A0B-5CFF-C2A0-754C-CDE3A397549C}"/>
              </a:ext>
            </a:extLst>
          </p:cNvPr>
          <p:cNvSpPr>
            <a:spLocks noGrp="1"/>
          </p:cNvSpPr>
          <p:nvPr>
            <p:ph sz="half" idx="2"/>
          </p:nvPr>
        </p:nvSpPr>
        <p:spPr>
          <a:xfrm>
            <a:off x="1484311" y="2854960"/>
            <a:ext cx="4895056" cy="3317240"/>
          </a:xfrm>
        </p:spPr>
        <p:txBody>
          <a:bodyPr anchor="t">
            <a:normAutofit/>
          </a:bodyPr>
          <a:lstStyle/>
          <a:p>
            <a:pPr lvl="1"/>
            <a:r>
              <a:rPr lang="en-US" sz="2000">
                <a:solidFill>
                  <a:schemeClr val="bg1">
                    <a:lumMod val="75000"/>
                  </a:schemeClr>
                </a:solidFill>
              </a:rPr>
              <a:t>Accessible Toilets</a:t>
            </a:r>
          </a:p>
          <a:p>
            <a:pPr lvl="1"/>
            <a:r>
              <a:rPr lang="en-US" sz="2000">
                <a:solidFill>
                  <a:schemeClr val="bg1">
                    <a:lumMod val="75000"/>
                  </a:schemeClr>
                </a:solidFill>
              </a:rPr>
              <a:t>Accessible Parking</a:t>
            </a:r>
          </a:p>
          <a:p>
            <a:pPr lvl="1"/>
            <a:r>
              <a:rPr lang="en-US" sz="2000">
                <a:solidFill>
                  <a:schemeClr val="bg1">
                    <a:lumMod val="75000"/>
                  </a:schemeClr>
                </a:solidFill>
              </a:rPr>
              <a:t>Adult Changing Rooms</a:t>
            </a:r>
          </a:p>
          <a:p>
            <a:pPr lvl="1"/>
            <a:r>
              <a:rPr lang="en-US" sz="2000">
                <a:solidFill>
                  <a:schemeClr val="bg1">
                    <a:lumMod val="75000"/>
                  </a:schemeClr>
                </a:solidFill>
              </a:rPr>
              <a:t>Left-Handed Rails</a:t>
            </a:r>
          </a:p>
          <a:p>
            <a:pPr lvl="1"/>
            <a:r>
              <a:rPr lang="en-US" sz="2000">
                <a:solidFill>
                  <a:schemeClr val="bg1">
                    <a:lumMod val="75000"/>
                  </a:schemeClr>
                </a:solidFill>
              </a:rPr>
              <a:t>Right-Handed Rails</a:t>
            </a:r>
          </a:p>
          <a:p>
            <a:pPr lvl="1"/>
            <a:endParaRPr lang="en-US">
              <a:solidFill>
                <a:schemeClr val="bg1">
                  <a:lumMod val="75000"/>
                </a:schemeClr>
              </a:solidFill>
            </a:endParaRPr>
          </a:p>
          <a:p>
            <a:endParaRPr lang="en-US" sz="2000">
              <a:solidFill>
                <a:schemeClr val="bg1">
                  <a:lumMod val="75000"/>
                </a:schemeClr>
              </a:solidFill>
            </a:endParaRPr>
          </a:p>
        </p:txBody>
      </p:sp>
      <p:sp>
        <p:nvSpPr>
          <p:cNvPr id="3" name="Text Placeholder 2">
            <a:extLst>
              <a:ext uri="{FF2B5EF4-FFF2-40B4-BE49-F238E27FC236}">
                <a16:creationId xmlns:a16="http://schemas.microsoft.com/office/drawing/2014/main" id="{78B4F727-D323-5D49-B005-5D16705291B1}"/>
              </a:ext>
            </a:extLst>
          </p:cNvPr>
          <p:cNvSpPr>
            <a:spLocks noGrp="1"/>
          </p:cNvSpPr>
          <p:nvPr>
            <p:ph type="body" sz="quarter" idx="3"/>
          </p:nvPr>
        </p:nvSpPr>
        <p:spPr>
          <a:xfrm>
            <a:off x="6880486" y="2090738"/>
            <a:ext cx="4622537" cy="576262"/>
          </a:xfrm>
        </p:spPr>
        <p:txBody>
          <a:bodyPr/>
          <a:lstStyle/>
          <a:p>
            <a:r>
              <a:rPr lang="en-US">
                <a:solidFill>
                  <a:schemeClr val="accent1"/>
                </a:solidFill>
              </a:rPr>
              <a:t>Importance of Accessibility</a:t>
            </a:r>
          </a:p>
        </p:txBody>
      </p:sp>
      <p:sp>
        <p:nvSpPr>
          <p:cNvPr id="5" name="Content Placeholder 2">
            <a:extLst>
              <a:ext uri="{FF2B5EF4-FFF2-40B4-BE49-F238E27FC236}">
                <a16:creationId xmlns:a16="http://schemas.microsoft.com/office/drawing/2014/main" id="{3C885782-0FB2-60C5-5F23-9E8A9DC5446A}"/>
              </a:ext>
            </a:extLst>
          </p:cNvPr>
          <p:cNvSpPr txBox="1">
            <a:spLocks/>
          </p:cNvSpPr>
          <p:nvPr/>
        </p:nvSpPr>
        <p:spPr>
          <a:xfrm>
            <a:off x="6607967" y="2854960"/>
            <a:ext cx="4895056" cy="293623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r>
              <a:rPr lang="en-US" sz="2000">
                <a:solidFill>
                  <a:schemeClr val="bg1">
                    <a:lumMod val="75000"/>
                  </a:schemeClr>
                </a:solidFill>
              </a:rPr>
              <a:t>Promotes Inclusion</a:t>
            </a:r>
          </a:p>
          <a:p>
            <a:r>
              <a:rPr lang="en-US" sz="2000">
                <a:solidFill>
                  <a:schemeClr val="bg1">
                    <a:lumMod val="75000"/>
                  </a:schemeClr>
                </a:solidFill>
              </a:rPr>
              <a:t>Legal Compliance</a:t>
            </a:r>
          </a:p>
          <a:p>
            <a:r>
              <a:rPr lang="en-US" sz="2000">
                <a:solidFill>
                  <a:schemeClr val="bg1">
                    <a:lumMod val="75000"/>
                  </a:schemeClr>
                </a:solidFill>
              </a:rPr>
              <a:t>Improves Usability</a:t>
            </a:r>
          </a:p>
          <a:p>
            <a:r>
              <a:rPr lang="en-US" sz="2000">
                <a:solidFill>
                  <a:schemeClr val="bg1">
                    <a:lumMod val="75000"/>
                  </a:schemeClr>
                </a:solidFill>
              </a:rPr>
              <a:t>Public Safety</a:t>
            </a:r>
          </a:p>
          <a:p>
            <a:r>
              <a:rPr lang="en-US" sz="2000">
                <a:solidFill>
                  <a:schemeClr val="bg1">
                    <a:lumMod val="75000"/>
                  </a:schemeClr>
                </a:solidFill>
              </a:rPr>
              <a:t>Enhanced Community Image</a:t>
            </a:r>
          </a:p>
          <a:p>
            <a:r>
              <a:rPr lang="en-US" sz="2000">
                <a:solidFill>
                  <a:schemeClr val="bg1">
                    <a:lumMod val="75000"/>
                  </a:schemeClr>
                </a:solidFill>
              </a:rPr>
              <a:t>Encouraged Participation</a:t>
            </a:r>
          </a:p>
        </p:txBody>
      </p:sp>
    </p:spTree>
    <p:extLst>
      <p:ext uri="{BB962C8B-B14F-4D97-AF65-F5344CB8AC3E}">
        <p14:creationId xmlns:p14="http://schemas.microsoft.com/office/powerpoint/2010/main" val="756084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CE3F1D92-D7B3-D025-91B5-32E740A84A42}"/>
            </a:ext>
          </a:extLst>
        </p:cNvPr>
        <p:cNvGrpSpPr/>
        <p:nvPr/>
      </p:nvGrpSpPr>
      <p:grpSpPr>
        <a:xfrm>
          <a:off x="0" y="0"/>
          <a:ext cx="0" cy="0"/>
          <a:chOff x="0" y="0"/>
          <a:chExt cx="0" cy="0"/>
        </a:xfrm>
      </p:grpSpPr>
      <p:pic>
        <p:nvPicPr>
          <p:cNvPr id="13" name="Picture 12" descr="A green and grey line&#10;&#10;Description automatically generated with medium confidence">
            <a:extLst>
              <a:ext uri="{FF2B5EF4-FFF2-40B4-BE49-F238E27FC236}">
                <a16:creationId xmlns:a16="http://schemas.microsoft.com/office/drawing/2014/main" id="{F7673B2F-775C-627C-AD67-55244D16A224}"/>
              </a:ext>
            </a:extLst>
          </p:cNvPr>
          <p:cNvPicPr>
            <a:picLocks noChangeAspect="1"/>
          </p:cNvPicPr>
          <p:nvPr/>
        </p:nvPicPr>
        <p:blipFill>
          <a:blip r:embed="rId3"/>
          <a:stretch>
            <a:fillRect/>
          </a:stretch>
        </p:blipFill>
        <p:spPr>
          <a:xfrm rot="10800000">
            <a:off x="9069831" y="-17730"/>
            <a:ext cx="3162646" cy="6875730"/>
          </a:xfrm>
          <a:prstGeom prst="rect">
            <a:avLst/>
          </a:prstGeom>
        </p:spPr>
      </p:pic>
      <p:sp>
        <p:nvSpPr>
          <p:cNvPr id="6" name="Title 1">
            <a:extLst>
              <a:ext uri="{FF2B5EF4-FFF2-40B4-BE49-F238E27FC236}">
                <a16:creationId xmlns:a16="http://schemas.microsoft.com/office/drawing/2014/main" id="{71246486-F4CA-0EBB-4C5F-BC699667CA4B}"/>
              </a:ext>
            </a:extLst>
          </p:cNvPr>
          <p:cNvSpPr txBox="1">
            <a:spLocks/>
          </p:cNvSpPr>
          <p:nvPr/>
        </p:nvSpPr>
        <p:spPr>
          <a:xfrm>
            <a:off x="776688" y="566333"/>
            <a:ext cx="9786209" cy="885681"/>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solidFill>
                  <a:schemeClr val="bg1"/>
                </a:solidFill>
              </a:rPr>
              <a:t>Facilities with </a:t>
            </a:r>
            <a:r>
              <a:rPr lang="en-US" b="1">
                <a:solidFill>
                  <a:schemeClr val="bg1"/>
                </a:solidFill>
              </a:rPr>
              <a:t>Accessible Toilets</a:t>
            </a:r>
          </a:p>
        </p:txBody>
      </p:sp>
      <p:sp>
        <p:nvSpPr>
          <p:cNvPr id="7" name="Content Placeholder 2">
            <a:extLst>
              <a:ext uri="{FF2B5EF4-FFF2-40B4-BE49-F238E27FC236}">
                <a16:creationId xmlns:a16="http://schemas.microsoft.com/office/drawing/2014/main" id="{4D8B032A-8B21-12FF-D959-8FDCBE73771E}"/>
              </a:ext>
            </a:extLst>
          </p:cNvPr>
          <p:cNvSpPr txBox="1">
            <a:spLocks/>
          </p:cNvSpPr>
          <p:nvPr/>
        </p:nvSpPr>
        <p:spPr>
          <a:xfrm>
            <a:off x="840871" y="1343242"/>
            <a:ext cx="5304144" cy="4606845"/>
          </a:xfrm>
          <a:prstGeom prst="rect">
            <a:avLst/>
          </a:prstGeom>
        </p:spPr>
        <p:txBody>
          <a:bodyPr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b="1">
                <a:solidFill>
                  <a:schemeClr val="accent1"/>
                </a:solidFill>
              </a:rPr>
              <a:t>58 %</a:t>
            </a:r>
            <a:r>
              <a:rPr lang="en-US">
                <a:solidFill>
                  <a:schemeClr val="bg1">
                    <a:lumMod val="75000"/>
                  </a:schemeClr>
                </a:solidFill>
              </a:rPr>
              <a:t> of Facilities have Accessible Toilets</a:t>
            </a:r>
          </a:p>
          <a:p>
            <a:r>
              <a:rPr lang="en-US">
                <a:solidFill>
                  <a:schemeClr val="bg1">
                    <a:lumMod val="75000"/>
                  </a:schemeClr>
                </a:solidFill>
              </a:rPr>
              <a:t>The </a:t>
            </a:r>
            <a:r>
              <a:rPr lang="en-US" b="1">
                <a:solidFill>
                  <a:srgbClr val="4E79A7"/>
                </a:solidFill>
              </a:rPr>
              <a:t>Australian Capital Region </a:t>
            </a:r>
            <a:r>
              <a:rPr lang="en-US">
                <a:solidFill>
                  <a:schemeClr val="bg1">
                    <a:lumMod val="75000"/>
                  </a:schemeClr>
                </a:solidFill>
              </a:rPr>
              <a:t>shows the greatest need per capita</a:t>
            </a:r>
          </a:p>
          <a:p>
            <a:r>
              <a:rPr lang="en-US">
                <a:solidFill>
                  <a:schemeClr val="bg1">
                    <a:lumMod val="75000"/>
                  </a:schemeClr>
                </a:solidFill>
              </a:rPr>
              <a:t>Also consider central region, where access is limited by distance</a:t>
            </a:r>
          </a:p>
        </p:txBody>
      </p:sp>
      <p:pic>
        <p:nvPicPr>
          <p:cNvPr id="3" name="Picture 2">
            <a:extLst>
              <a:ext uri="{FF2B5EF4-FFF2-40B4-BE49-F238E27FC236}">
                <a16:creationId xmlns:a16="http://schemas.microsoft.com/office/drawing/2014/main" id="{A30F20B4-3707-89BA-C3F3-3325075CE55B}"/>
              </a:ext>
            </a:extLst>
          </p:cNvPr>
          <p:cNvPicPr>
            <a:picLocks noChangeAspect="1"/>
          </p:cNvPicPr>
          <p:nvPr/>
        </p:nvPicPr>
        <p:blipFill>
          <a:blip r:embed="rId4"/>
          <a:stretch>
            <a:fillRect/>
          </a:stretch>
        </p:blipFill>
        <p:spPr>
          <a:xfrm>
            <a:off x="6382626" y="1343242"/>
            <a:ext cx="5115552" cy="4805310"/>
          </a:xfrm>
          <a:prstGeom prst="rect">
            <a:avLst/>
          </a:prstGeom>
          <a:ln>
            <a:solidFill>
              <a:schemeClr val="bg1"/>
            </a:solidFill>
          </a:ln>
        </p:spPr>
      </p:pic>
      <p:pic>
        <p:nvPicPr>
          <p:cNvPr id="5" name="Picture 4">
            <a:extLst>
              <a:ext uri="{FF2B5EF4-FFF2-40B4-BE49-F238E27FC236}">
                <a16:creationId xmlns:a16="http://schemas.microsoft.com/office/drawing/2014/main" id="{ACB682EF-F3F8-AE5D-D78A-0858296EE747}"/>
              </a:ext>
            </a:extLst>
          </p:cNvPr>
          <p:cNvPicPr>
            <a:picLocks noChangeAspect="1"/>
          </p:cNvPicPr>
          <p:nvPr/>
        </p:nvPicPr>
        <p:blipFill>
          <a:blip r:embed="rId5"/>
          <a:stretch>
            <a:fillRect/>
          </a:stretch>
        </p:blipFill>
        <p:spPr>
          <a:xfrm>
            <a:off x="1078482" y="3980844"/>
            <a:ext cx="4828921" cy="2604263"/>
          </a:xfrm>
          <a:prstGeom prst="rect">
            <a:avLst/>
          </a:prstGeom>
          <a:ln>
            <a:solidFill>
              <a:schemeClr val="bg1"/>
            </a:solidFill>
          </a:ln>
        </p:spPr>
      </p:pic>
    </p:spTree>
    <p:extLst>
      <p:ext uri="{BB962C8B-B14F-4D97-AF65-F5344CB8AC3E}">
        <p14:creationId xmlns:p14="http://schemas.microsoft.com/office/powerpoint/2010/main" val="688125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500E3A7F-063D-DFE0-0BF0-0E4BAF220C99}"/>
            </a:ext>
          </a:extLst>
        </p:cNvPr>
        <p:cNvGrpSpPr/>
        <p:nvPr/>
      </p:nvGrpSpPr>
      <p:grpSpPr>
        <a:xfrm>
          <a:off x="0" y="0"/>
          <a:ext cx="0" cy="0"/>
          <a:chOff x="0" y="0"/>
          <a:chExt cx="0" cy="0"/>
        </a:xfrm>
      </p:grpSpPr>
      <p:pic>
        <p:nvPicPr>
          <p:cNvPr id="13" name="Picture 12" descr="A green and grey line&#10;&#10;Description automatically generated with medium confidence">
            <a:extLst>
              <a:ext uri="{FF2B5EF4-FFF2-40B4-BE49-F238E27FC236}">
                <a16:creationId xmlns:a16="http://schemas.microsoft.com/office/drawing/2014/main" id="{3E7AB8FA-03FD-5024-0E48-98A507C5BD77}"/>
              </a:ext>
            </a:extLst>
          </p:cNvPr>
          <p:cNvPicPr>
            <a:picLocks noChangeAspect="1"/>
          </p:cNvPicPr>
          <p:nvPr/>
        </p:nvPicPr>
        <p:blipFill>
          <a:blip r:embed="rId3"/>
          <a:stretch>
            <a:fillRect/>
          </a:stretch>
        </p:blipFill>
        <p:spPr>
          <a:xfrm rot="10800000">
            <a:off x="9069831" y="-17730"/>
            <a:ext cx="3162646" cy="6875730"/>
          </a:xfrm>
          <a:prstGeom prst="rect">
            <a:avLst/>
          </a:prstGeom>
        </p:spPr>
      </p:pic>
      <p:sp>
        <p:nvSpPr>
          <p:cNvPr id="6" name="Title 1">
            <a:extLst>
              <a:ext uri="{FF2B5EF4-FFF2-40B4-BE49-F238E27FC236}">
                <a16:creationId xmlns:a16="http://schemas.microsoft.com/office/drawing/2014/main" id="{33B7B630-0464-F582-A27E-D8DD528860BF}"/>
              </a:ext>
            </a:extLst>
          </p:cNvPr>
          <p:cNvSpPr txBox="1">
            <a:spLocks/>
          </p:cNvSpPr>
          <p:nvPr/>
        </p:nvSpPr>
        <p:spPr>
          <a:xfrm>
            <a:off x="776688" y="566333"/>
            <a:ext cx="9786209" cy="885681"/>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solidFill>
                  <a:schemeClr val="bg1"/>
                </a:solidFill>
              </a:rPr>
              <a:t>Facilities with </a:t>
            </a:r>
            <a:r>
              <a:rPr lang="en-US" b="1">
                <a:solidFill>
                  <a:schemeClr val="bg1"/>
                </a:solidFill>
              </a:rPr>
              <a:t>Accessible Parking</a:t>
            </a:r>
          </a:p>
        </p:txBody>
      </p:sp>
      <p:sp>
        <p:nvSpPr>
          <p:cNvPr id="7" name="Content Placeholder 2">
            <a:extLst>
              <a:ext uri="{FF2B5EF4-FFF2-40B4-BE49-F238E27FC236}">
                <a16:creationId xmlns:a16="http://schemas.microsoft.com/office/drawing/2014/main" id="{258FC973-541D-A8F1-346A-65E9B43296E0}"/>
              </a:ext>
            </a:extLst>
          </p:cNvPr>
          <p:cNvSpPr txBox="1">
            <a:spLocks/>
          </p:cNvSpPr>
          <p:nvPr/>
        </p:nvSpPr>
        <p:spPr>
          <a:xfrm>
            <a:off x="840871" y="1343242"/>
            <a:ext cx="5304144" cy="4606845"/>
          </a:xfrm>
          <a:prstGeom prst="rect">
            <a:avLst/>
          </a:prstGeom>
        </p:spPr>
        <p:txBody>
          <a:bodyPr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b="1">
                <a:solidFill>
                  <a:schemeClr val="accent1"/>
                </a:solidFill>
              </a:rPr>
              <a:t>29 %</a:t>
            </a:r>
            <a:r>
              <a:rPr lang="en-US">
                <a:solidFill>
                  <a:schemeClr val="bg1">
                    <a:lumMod val="75000"/>
                  </a:schemeClr>
                </a:solidFill>
              </a:rPr>
              <a:t> of Facilities have Accessible Parking</a:t>
            </a:r>
          </a:p>
          <a:p>
            <a:r>
              <a:rPr lang="en-US" b="1">
                <a:solidFill>
                  <a:schemeClr val="accent1"/>
                </a:solidFill>
              </a:rPr>
              <a:t>Only 43 %</a:t>
            </a:r>
            <a:r>
              <a:rPr lang="en-US">
                <a:solidFill>
                  <a:schemeClr val="bg1">
                    <a:lumMod val="75000"/>
                  </a:schemeClr>
                </a:solidFill>
              </a:rPr>
              <a:t> of Accessible Toilets have Accessible Parking</a:t>
            </a:r>
          </a:p>
          <a:p>
            <a:r>
              <a:rPr lang="en-US">
                <a:solidFill>
                  <a:schemeClr val="bg1">
                    <a:lumMod val="75000"/>
                  </a:schemeClr>
                </a:solidFill>
              </a:rPr>
              <a:t>The </a:t>
            </a:r>
            <a:r>
              <a:rPr lang="en-US" b="1">
                <a:solidFill>
                  <a:srgbClr val="4E79A7"/>
                </a:solidFill>
              </a:rPr>
              <a:t>Australian Capital Region </a:t>
            </a:r>
            <a:r>
              <a:rPr lang="en-US">
                <a:solidFill>
                  <a:schemeClr val="bg1">
                    <a:lumMod val="75000"/>
                  </a:schemeClr>
                </a:solidFill>
              </a:rPr>
              <a:t>shows the greatest need per capita</a:t>
            </a:r>
          </a:p>
        </p:txBody>
      </p:sp>
      <p:pic>
        <p:nvPicPr>
          <p:cNvPr id="4" name="Picture 3">
            <a:extLst>
              <a:ext uri="{FF2B5EF4-FFF2-40B4-BE49-F238E27FC236}">
                <a16:creationId xmlns:a16="http://schemas.microsoft.com/office/drawing/2014/main" id="{AE7F66B2-3D68-6A27-A8BF-EFA03609D304}"/>
              </a:ext>
            </a:extLst>
          </p:cNvPr>
          <p:cNvPicPr>
            <a:picLocks noChangeAspect="1"/>
          </p:cNvPicPr>
          <p:nvPr/>
        </p:nvPicPr>
        <p:blipFill>
          <a:blip r:embed="rId4"/>
          <a:stretch>
            <a:fillRect/>
          </a:stretch>
        </p:blipFill>
        <p:spPr>
          <a:xfrm>
            <a:off x="1018867" y="3990228"/>
            <a:ext cx="4751312" cy="2599449"/>
          </a:xfrm>
          <a:prstGeom prst="rect">
            <a:avLst/>
          </a:prstGeom>
          <a:ln>
            <a:solidFill>
              <a:schemeClr val="bg1"/>
            </a:solidFill>
          </a:ln>
        </p:spPr>
      </p:pic>
      <p:pic>
        <p:nvPicPr>
          <p:cNvPr id="9" name="Picture 8">
            <a:extLst>
              <a:ext uri="{FF2B5EF4-FFF2-40B4-BE49-F238E27FC236}">
                <a16:creationId xmlns:a16="http://schemas.microsoft.com/office/drawing/2014/main" id="{52F79879-2057-7832-CF01-19128CB0C664}"/>
              </a:ext>
            </a:extLst>
          </p:cNvPr>
          <p:cNvPicPr>
            <a:picLocks noChangeAspect="1"/>
          </p:cNvPicPr>
          <p:nvPr/>
        </p:nvPicPr>
        <p:blipFill>
          <a:blip r:embed="rId5"/>
          <a:stretch>
            <a:fillRect/>
          </a:stretch>
        </p:blipFill>
        <p:spPr>
          <a:xfrm>
            <a:off x="6338777" y="1343242"/>
            <a:ext cx="5304144" cy="4936880"/>
          </a:xfrm>
          <a:prstGeom prst="rect">
            <a:avLst/>
          </a:prstGeom>
          <a:ln>
            <a:solidFill>
              <a:schemeClr val="bg1"/>
            </a:solidFill>
          </a:ln>
        </p:spPr>
      </p:pic>
    </p:spTree>
    <p:extLst>
      <p:ext uri="{BB962C8B-B14F-4D97-AF65-F5344CB8AC3E}">
        <p14:creationId xmlns:p14="http://schemas.microsoft.com/office/powerpoint/2010/main" val="830352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D689E64D-EDFD-B774-39CD-CF4310A00628}"/>
            </a:ext>
          </a:extLst>
        </p:cNvPr>
        <p:cNvGrpSpPr/>
        <p:nvPr/>
      </p:nvGrpSpPr>
      <p:grpSpPr>
        <a:xfrm>
          <a:off x="0" y="0"/>
          <a:ext cx="0" cy="0"/>
          <a:chOff x="0" y="0"/>
          <a:chExt cx="0" cy="0"/>
        </a:xfrm>
      </p:grpSpPr>
      <p:pic>
        <p:nvPicPr>
          <p:cNvPr id="13" name="Picture 12" descr="A green and grey line&#10;&#10;Description automatically generated with medium confidence">
            <a:extLst>
              <a:ext uri="{FF2B5EF4-FFF2-40B4-BE49-F238E27FC236}">
                <a16:creationId xmlns:a16="http://schemas.microsoft.com/office/drawing/2014/main" id="{28C679FD-D71E-87C2-38C2-4B079E696A16}"/>
              </a:ext>
            </a:extLst>
          </p:cNvPr>
          <p:cNvPicPr>
            <a:picLocks noChangeAspect="1"/>
          </p:cNvPicPr>
          <p:nvPr/>
        </p:nvPicPr>
        <p:blipFill>
          <a:blip r:embed="rId3"/>
          <a:stretch>
            <a:fillRect/>
          </a:stretch>
        </p:blipFill>
        <p:spPr>
          <a:xfrm rot="10800000">
            <a:off x="9069831" y="-17730"/>
            <a:ext cx="3162646" cy="6875730"/>
          </a:xfrm>
          <a:prstGeom prst="rect">
            <a:avLst/>
          </a:prstGeom>
        </p:spPr>
      </p:pic>
      <p:sp>
        <p:nvSpPr>
          <p:cNvPr id="6" name="Title 1">
            <a:extLst>
              <a:ext uri="{FF2B5EF4-FFF2-40B4-BE49-F238E27FC236}">
                <a16:creationId xmlns:a16="http://schemas.microsoft.com/office/drawing/2014/main" id="{E6084BA0-8232-D70E-2A3B-226A58643571}"/>
              </a:ext>
            </a:extLst>
          </p:cNvPr>
          <p:cNvSpPr txBox="1">
            <a:spLocks/>
          </p:cNvSpPr>
          <p:nvPr/>
        </p:nvSpPr>
        <p:spPr>
          <a:xfrm>
            <a:off x="776688" y="566333"/>
            <a:ext cx="9786209" cy="885681"/>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solidFill>
                  <a:schemeClr val="bg1"/>
                </a:solidFill>
              </a:rPr>
              <a:t>Facilities with </a:t>
            </a:r>
            <a:r>
              <a:rPr lang="en-US" b="1" dirty="0">
                <a:solidFill>
                  <a:schemeClr val="bg1"/>
                </a:solidFill>
              </a:rPr>
              <a:t>Adult Changing Rooms (ACR)</a:t>
            </a:r>
          </a:p>
        </p:txBody>
      </p:sp>
      <p:sp>
        <p:nvSpPr>
          <p:cNvPr id="7" name="Content Placeholder 2">
            <a:extLst>
              <a:ext uri="{FF2B5EF4-FFF2-40B4-BE49-F238E27FC236}">
                <a16:creationId xmlns:a16="http://schemas.microsoft.com/office/drawing/2014/main" id="{B828A8D2-8161-A4EA-B2D3-A8342EF1E8A6}"/>
              </a:ext>
            </a:extLst>
          </p:cNvPr>
          <p:cNvSpPr txBox="1">
            <a:spLocks/>
          </p:cNvSpPr>
          <p:nvPr/>
        </p:nvSpPr>
        <p:spPr>
          <a:xfrm>
            <a:off x="840871" y="1343242"/>
            <a:ext cx="5304144" cy="4606845"/>
          </a:xfrm>
          <a:prstGeom prst="rect">
            <a:avLst/>
          </a:prstGeom>
        </p:spPr>
        <p:txBody>
          <a:bodyPr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b="1" dirty="0">
                <a:solidFill>
                  <a:schemeClr val="accent1"/>
                </a:solidFill>
              </a:rPr>
              <a:t>2.4 %</a:t>
            </a:r>
            <a:r>
              <a:rPr lang="en-US" dirty="0">
                <a:solidFill>
                  <a:schemeClr val="bg1">
                    <a:lumMod val="75000"/>
                  </a:schemeClr>
                </a:solidFill>
              </a:rPr>
              <a:t> of Facilities have ACR</a:t>
            </a:r>
          </a:p>
          <a:p>
            <a:r>
              <a:rPr lang="en-US" b="1" dirty="0">
                <a:solidFill>
                  <a:srgbClr val="76B7B2"/>
                </a:solidFill>
              </a:rPr>
              <a:t>Queensland Region </a:t>
            </a:r>
            <a:r>
              <a:rPr lang="en-US" dirty="0">
                <a:solidFill>
                  <a:schemeClr val="bg1">
                    <a:lumMod val="75000"/>
                  </a:schemeClr>
                </a:solidFill>
              </a:rPr>
              <a:t>shows the greatest need per capita, but </a:t>
            </a:r>
            <a:r>
              <a:rPr lang="en-US" u="sng" dirty="0">
                <a:solidFill>
                  <a:schemeClr val="bg1">
                    <a:lumMod val="75000"/>
                  </a:schemeClr>
                </a:solidFill>
              </a:rPr>
              <a:t>lacking overall</a:t>
            </a:r>
          </a:p>
          <a:p>
            <a:r>
              <a:rPr lang="en-US" dirty="0">
                <a:solidFill>
                  <a:schemeClr val="bg1">
                    <a:lumMod val="75000"/>
                  </a:schemeClr>
                </a:solidFill>
              </a:rPr>
              <a:t>Rural citizens </a:t>
            </a:r>
            <a:r>
              <a:rPr lang="en-US" u="sng" dirty="0">
                <a:solidFill>
                  <a:schemeClr val="bg1">
                    <a:lumMod val="75000"/>
                  </a:schemeClr>
                </a:solidFill>
              </a:rPr>
              <a:t>must travel great lengths</a:t>
            </a:r>
            <a:r>
              <a:rPr lang="en-US" dirty="0">
                <a:solidFill>
                  <a:schemeClr val="bg1">
                    <a:lumMod val="75000"/>
                  </a:schemeClr>
                </a:solidFill>
              </a:rPr>
              <a:t> to find one</a:t>
            </a:r>
          </a:p>
        </p:txBody>
      </p:sp>
      <p:pic>
        <p:nvPicPr>
          <p:cNvPr id="4" name="Picture 3">
            <a:extLst>
              <a:ext uri="{FF2B5EF4-FFF2-40B4-BE49-F238E27FC236}">
                <a16:creationId xmlns:a16="http://schemas.microsoft.com/office/drawing/2014/main" id="{5AD0F6D6-8E5C-6CB1-CDD3-6C62E7B2B269}"/>
              </a:ext>
            </a:extLst>
          </p:cNvPr>
          <p:cNvPicPr>
            <a:picLocks noChangeAspect="1"/>
          </p:cNvPicPr>
          <p:nvPr/>
        </p:nvPicPr>
        <p:blipFill>
          <a:blip r:embed="rId4"/>
          <a:srcRect/>
          <a:stretch/>
        </p:blipFill>
        <p:spPr>
          <a:xfrm>
            <a:off x="1061792" y="4046108"/>
            <a:ext cx="4665461" cy="2487687"/>
          </a:xfrm>
          <a:prstGeom prst="rect">
            <a:avLst/>
          </a:prstGeom>
          <a:ln>
            <a:solidFill>
              <a:schemeClr val="bg1"/>
            </a:solidFill>
          </a:ln>
        </p:spPr>
      </p:pic>
      <p:pic>
        <p:nvPicPr>
          <p:cNvPr id="9" name="Picture 8">
            <a:extLst>
              <a:ext uri="{FF2B5EF4-FFF2-40B4-BE49-F238E27FC236}">
                <a16:creationId xmlns:a16="http://schemas.microsoft.com/office/drawing/2014/main" id="{DE4B320C-655B-9B5C-D897-39018FE903CC}"/>
              </a:ext>
            </a:extLst>
          </p:cNvPr>
          <p:cNvPicPr>
            <a:picLocks noChangeAspect="1"/>
          </p:cNvPicPr>
          <p:nvPr/>
        </p:nvPicPr>
        <p:blipFill>
          <a:blip r:embed="rId5"/>
          <a:srcRect/>
          <a:stretch/>
        </p:blipFill>
        <p:spPr>
          <a:xfrm>
            <a:off x="6378073" y="1372835"/>
            <a:ext cx="5225551" cy="4814629"/>
          </a:xfrm>
          <a:prstGeom prst="rect">
            <a:avLst/>
          </a:prstGeom>
          <a:ln>
            <a:solidFill>
              <a:schemeClr val="bg1"/>
            </a:solidFill>
          </a:ln>
        </p:spPr>
      </p:pic>
    </p:spTree>
    <p:extLst>
      <p:ext uri="{BB962C8B-B14F-4D97-AF65-F5344CB8AC3E}">
        <p14:creationId xmlns:p14="http://schemas.microsoft.com/office/powerpoint/2010/main" val="235391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57AE7E2-C680-5282-D2B2-29D86DA11ADE}"/>
              </a:ext>
            </a:extLst>
          </p:cNvPr>
          <p:cNvSpPr>
            <a:spLocks noGrp="1"/>
          </p:cNvSpPr>
          <p:nvPr>
            <p:ph type="title"/>
          </p:nvPr>
        </p:nvSpPr>
        <p:spPr>
          <a:xfrm>
            <a:off x="1484311" y="685800"/>
            <a:ext cx="10018713" cy="1752599"/>
          </a:xfrm>
        </p:spPr>
        <p:txBody>
          <a:bodyPr>
            <a:normAutofit/>
          </a:bodyPr>
          <a:lstStyle/>
          <a:p>
            <a:pPr algn="l"/>
            <a:r>
              <a:rPr lang="en-US">
                <a:solidFill>
                  <a:schemeClr val="bg1"/>
                </a:solidFill>
              </a:rPr>
              <a:t>Our Role in Public Health</a:t>
            </a:r>
          </a:p>
        </p:txBody>
      </p:sp>
      <p:sp>
        <p:nvSpPr>
          <p:cNvPr id="11" name="Content Placeholder 2">
            <a:extLst>
              <a:ext uri="{FF2B5EF4-FFF2-40B4-BE49-F238E27FC236}">
                <a16:creationId xmlns:a16="http://schemas.microsoft.com/office/drawing/2014/main" id="{F7F949B0-3694-3391-9B62-A43D5743F8C2}"/>
              </a:ext>
            </a:extLst>
          </p:cNvPr>
          <p:cNvSpPr>
            <a:spLocks noGrp="1"/>
          </p:cNvSpPr>
          <p:nvPr>
            <p:ph idx="1"/>
          </p:nvPr>
        </p:nvSpPr>
        <p:spPr>
          <a:xfrm>
            <a:off x="1484310" y="2432654"/>
            <a:ext cx="10018713" cy="4121931"/>
          </a:xfrm>
        </p:spPr>
        <p:txBody>
          <a:bodyPr anchor="t">
            <a:normAutofit/>
          </a:bodyPr>
          <a:lstStyle/>
          <a:p>
            <a:r>
              <a:rPr lang="en-US" sz="2000" dirty="0">
                <a:solidFill>
                  <a:schemeClr val="bg1">
                    <a:lumMod val="75000"/>
                  </a:schemeClr>
                </a:solidFill>
              </a:rPr>
              <a:t>As members of the Australian Department of Health and Aged Care </a:t>
            </a:r>
            <a:r>
              <a:rPr lang="en-US" sz="2000" dirty="0">
                <a:solidFill>
                  <a:schemeClr val="bg1">
                    <a:lumMod val="75000"/>
                  </a:schemeClr>
                </a:solidFill>
                <a:latin typeface="Calibri" panose="020F0502020204030204" pitchFamily="34" charset="0"/>
                <a:ea typeface="Calibri" panose="020F0502020204030204" pitchFamily="34" charset="0"/>
                <a:cs typeface="Calibri" panose="020F0502020204030204" pitchFamily="34" charset="0"/>
              </a:rPr>
              <a:t>(</a:t>
            </a:r>
            <a:r>
              <a:rPr lang="en-US" sz="2000" i="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DHAC)</a:t>
            </a:r>
            <a:r>
              <a:rPr lang="en-US" sz="2000" dirty="0">
                <a:solidFill>
                  <a:schemeClr val="bg1">
                    <a:lumMod val="75000"/>
                  </a:schemeClr>
                </a:solidFill>
              </a:rPr>
              <a:t>, we have a responsibility to the nation to preserve and improve </a:t>
            </a:r>
            <a:r>
              <a:rPr lang="en-US" sz="2000" b="1" dirty="0">
                <a:solidFill>
                  <a:schemeClr val="bg1"/>
                </a:solidFill>
              </a:rPr>
              <a:t>public health.</a:t>
            </a:r>
            <a:r>
              <a:rPr lang="en-US" sz="2000" dirty="0">
                <a:solidFill>
                  <a:schemeClr val="bg1"/>
                </a:solidFill>
              </a:rPr>
              <a:t> </a:t>
            </a:r>
          </a:p>
          <a:p>
            <a:endParaRPr lang="en-US" sz="2000" dirty="0">
              <a:solidFill>
                <a:schemeClr val="bg1">
                  <a:lumMod val="75000"/>
                </a:schemeClr>
              </a:solidFill>
            </a:endParaRPr>
          </a:p>
          <a:p>
            <a:r>
              <a:rPr lang="en-US" sz="2000" dirty="0">
                <a:solidFill>
                  <a:schemeClr val="bg1">
                    <a:lumMod val="75000"/>
                  </a:schemeClr>
                </a:solidFill>
              </a:rPr>
              <a:t>One of the most effective ways we can accomplish this goal is improving access to </a:t>
            </a:r>
            <a:r>
              <a:rPr lang="en-US" sz="2000" b="1" dirty="0">
                <a:solidFill>
                  <a:schemeClr val="accent1"/>
                </a:solidFill>
              </a:rPr>
              <a:t>public toilets</a:t>
            </a:r>
            <a:r>
              <a:rPr lang="en-US" sz="2000" dirty="0">
                <a:solidFill>
                  <a:schemeClr val="bg1">
                    <a:lumMod val="75000"/>
                  </a:schemeClr>
                </a:solidFill>
              </a:rPr>
              <a:t> that fulfill people’s basic hygiene needs. </a:t>
            </a:r>
          </a:p>
          <a:p>
            <a:endParaRPr lang="en-US" sz="2000" dirty="0">
              <a:solidFill>
                <a:schemeClr val="bg1">
                  <a:lumMod val="75000"/>
                </a:schemeClr>
              </a:solidFill>
            </a:endParaRPr>
          </a:p>
          <a:p>
            <a:r>
              <a:rPr lang="en-US" sz="2000" dirty="0">
                <a:solidFill>
                  <a:schemeClr val="bg1">
                    <a:lumMod val="75000"/>
                  </a:schemeClr>
                </a:solidFill>
              </a:rPr>
              <a:t>By looking at the location of toilets in Australia, we can identify areas where hygiene needs are less likely to be satisfied. From here, we can delve into the availability of these toilets to </a:t>
            </a:r>
            <a:r>
              <a:rPr lang="en-US" sz="2000" b="1" dirty="0">
                <a:solidFill>
                  <a:schemeClr val="bg1"/>
                </a:solidFill>
              </a:rPr>
              <a:t>specific demographic groups</a:t>
            </a:r>
            <a:r>
              <a:rPr lang="en-US" sz="2000" dirty="0">
                <a:solidFill>
                  <a:schemeClr val="bg1">
                    <a:lumMod val="75000"/>
                  </a:schemeClr>
                </a:solidFill>
              </a:rPr>
              <a:t>, as well as look into how these toilets are affecting</a:t>
            </a:r>
            <a:r>
              <a:rPr lang="en-US" sz="2000" b="1" dirty="0">
                <a:solidFill>
                  <a:schemeClr val="bg1"/>
                </a:solidFill>
              </a:rPr>
              <a:t> all peoples in the area</a:t>
            </a:r>
            <a:r>
              <a:rPr lang="en-US" sz="2000" dirty="0">
                <a:solidFill>
                  <a:schemeClr val="bg1"/>
                </a:solidFill>
              </a:rPr>
              <a:t>. </a:t>
            </a:r>
          </a:p>
          <a:p>
            <a:endParaRPr lang="en-US" sz="2000" dirty="0">
              <a:solidFill>
                <a:schemeClr val="bg1">
                  <a:lumMod val="75000"/>
                </a:schemeClr>
              </a:solidFill>
            </a:endParaRPr>
          </a:p>
        </p:txBody>
      </p:sp>
      <p:pic>
        <p:nvPicPr>
          <p:cNvPr id="2" name="Picture 2" descr="Large Skibidi Toilet | Skibidi Multiverse Wiki | Fandom">
            <a:extLst>
              <a:ext uri="{FF2B5EF4-FFF2-40B4-BE49-F238E27FC236}">
                <a16:creationId xmlns:a16="http://schemas.microsoft.com/office/drawing/2014/main" id="{9E4A5996-A47A-A265-4AAD-FB8F53DA80A9}"/>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1653477" y="1492987"/>
            <a:ext cx="218247" cy="13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875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3432889D-16D5-8333-940D-EDA8F331080E}"/>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F67819F-0D1F-2AFC-BB07-F192429C437C}"/>
              </a:ext>
            </a:extLst>
          </p:cNvPr>
          <p:cNvSpPr>
            <a:spLocks noGrp="1"/>
          </p:cNvSpPr>
          <p:nvPr>
            <p:ph type="title"/>
          </p:nvPr>
        </p:nvSpPr>
        <p:spPr>
          <a:xfrm>
            <a:off x="1484310" y="-134007"/>
            <a:ext cx="10018713" cy="1752599"/>
          </a:xfrm>
        </p:spPr>
        <p:txBody>
          <a:bodyPr>
            <a:normAutofit/>
          </a:bodyPr>
          <a:lstStyle/>
          <a:p>
            <a:pPr algn="l"/>
            <a:r>
              <a:rPr lang="en-US">
                <a:solidFill>
                  <a:schemeClr val="bg1"/>
                </a:solidFill>
              </a:rPr>
              <a:t>Rail Accessibility</a:t>
            </a:r>
            <a:endParaRPr lang="en-US">
              <a:solidFill>
                <a:schemeClr val="accent1"/>
              </a:solidFill>
            </a:endParaRPr>
          </a:p>
        </p:txBody>
      </p:sp>
      <p:sp>
        <p:nvSpPr>
          <p:cNvPr id="2" name="Text Placeholder 1">
            <a:extLst>
              <a:ext uri="{FF2B5EF4-FFF2-40B4-BE49-F238E27FC236}">
                <a16:creationId xmlns:a16="http://schemas.microsoft.com/office/drawing/2014/main" id="{2D4AE3BC-3513-883E-2197-21CEB5B9EE4A}"/>
              </a:ext>
            </a:extLst>
          </p:cNvPr>
          <p:cNvSpPr>
            <a:spLocks noGrp="1"/>
          </p:cNvSpPr>
          <p:nvPr>
            <p:ph type="body" idx="1"/>
          </p:nvPr>
        </p:nvSpPr>
        <p:spPr>
          <a:xfrm>
            <a:off x="2641179" y="1276427"/>
            <a:ext cx="4607188" cy="576262"/>
          </a:xfrm>
        </p:spPr>
        <p:txBody>
          <a:bodyPr/>
          <a:lstStyle/>
          <a:p>
            <a:r>
              <a:rPr lang="en-US">
                <a:solidFill>
                  <a:schemeClr val="bg1"/>
                </a:solidFill>
              </a:rPr>
              <a:t>Left-Handed</a:t>
            </a:r>
          </a:p>
        </p:txBody>
      </p:sp>
      <p:sp>
        <p:nvSpPr>
          <p:cNvPr id="11" name="Content Placeholder 2">
            <a:extLst>
              <a:ext uri="{FF2B5EF4-FFF2-40B4-BE49-F238E27FC236}">
                <a16:creationId xmlns:a16="http://schemas.microsoft.com/office/drawing/2014/main" id="{5310CCE8-32C5-DCB7-64C5-FAC718A4FD9E}"/>
              </a:ext>
            </a:extLst>
          </p:cNvPr>
          <p:cNvSpPr>
            <a:spLocks noGrp="1"/>
          </p:cNvSpPr>
          <p:nvPr>
            <p:ph sz="half" idx="2"/>
          </p:nvPr>
        </p:nvSpPr>
        <p:spPr>
          <a:xfrm>
            <a:off x="1598611" y="5766238"/>
            <a:ext cx="4895056" cy="811924"/>
          </a:xfrm>
        </p:spPr>
        <p:txBody>
          <a:bodyPr anchor="t">
            <a:normAutofit/>
          </a:bodyPr>
          <a:lstStyle/>
          <a:p>
            <a:pPr lvl="1"/>
            <a:r>
              <a:rPr lang="en-US" b="1">
                <a:solidFill>
                  <a:schemeClr val="accent1"/>
                </a:solidFill>
              </a:rPr>
              <a:t>7.8%</a:t>
            </a:r>
            <a:r>
              <a:rPr lang="en-US">
                <a:solidFill>
                  <a:schemeClr val="bg1">
                    <a:lumMod val="75000"/>
                  </a:schemeClr>
                </a:solidFill>
              </a:rPr>
              <a:t> of Facilities</a:t>
            </a:r>
          </a:p>
          <a:p>
            <a:pPr lvl="1"/>
            <a:r>
              <a:rPr lang="en-US" b="1">
                <a:solidFill>
                  <a:srgbClr val="4778AD"/>
                </a:solidFill>
              </a:rPr>
              <a:t>Australian Capital Region</a:t>
            </a:r>
            <a:r>
              <a:rPr lang="en-US">
                <a:solidFill>
                  <a:schemeClr val="bg1">
                    <a:lumMod val="75000"/>
                  </a:schemeClr>
                </a:solidFill>
              </a:rPr>
              <a:t> (~36,000/1)</a:t>
            </a:r>
          </a:p>
          <a:p>
            <a:pPr lvl="1"/>
            <a:endParaRPr lang="en-US">
              <a:solidFill>
                <a:schemeClr val="bg1">
                  <a:lumMod val="75000"/>
                </a:schemeClr>
              </a:solidFill>
            </a:endParaRPr>
          </a:p>
          <a:p>
            <a:endParaRPr lang="en-US" sz="2000">
              <a:solidFill>
                <a:schemeClr val="bg1">
                  <a:lumMod val="75000"/>
                </a:schemeClr>
              </a:solidFill>
            </a:endParaRPr>
          </a:p>
        </p:txBody>
      </p:sp>
      <p:sp>
        <p:nvSpPr>
          <p:cNvPr id="3" name="Text Placeholder 2">
            <a:extLst>
              <a:ext uri="{FF2B5EF4-FFF2-40B4-BE49-F238E27FC236}">
                <a16:creationId xmlns:a16="http://schemas.microsoft.com/office/drawing/2014/main" id="{31664965-BC6E-60CE-8F3E-99BDAE7837EB}"/>
              </a:ext>
            </a:extLst>
          </p:cNvPr>
          <p:cNvSpPr>
            <a:spLocks noGrp="1"/>
          </p:cNvSpPr>
          <p:nvPr>
            <p:ph type="body" sz="quarter" idx="3"/>
          </p:nvPr>
        </p:nvSpPr>
        <p:spPr>
          <a:xfrm>
            <a:off x="7810652" y="1276427"/>
            <a:ext cx="4622537" cy="576262"/>
          </a:xfrm>
        </p:spPr>
        <p:txBody>
          <a:bodyPr/>
          <a:lstStyle/>
          <a:p>
            <a:r>
              <a:rPr lang="en-US">
                <a:solidFill>
                  <a:schemeClr val="bg1"/>
                </a:solidFill>
              </a:rPr>
              <a:t>Right-Handed</a:t>
            </a:r>
          </a:p>
        </p:txBody>
      </p:sp>
      <p:sp>
        <p:nvSpPr>
          <p:cNvPr id="4" name="Content Placeholder 2">
            <a:extLst>
              <a:ext uri="{FF2B5EF4-FFF2-40B4-BE49-F238E27FC236}">
                <a16:creationId xmlns:a16="http://schemas.microsoft.com/office/drawing/2014/main" id="{E43F886C-294F-B76B-461C-77CBE03294E6}"/>
              </a:ext>
            </a:extLst>
          </p:cNvPr>
          <p:cNvSpPr txBox="1">
            <a:spLocks/>
          </p:cNvSpPr>
          <p:nvPr/>
        </p:nvSpPr>
        <p:spPr>
          <a:xfrm>
            <a:off x="6880486" y="5766238"/>
            <a:ext cx="4895056" cy="81192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lvl="1"/>
            <a:r>
              <a:rPr lang="en-US" b="1">
                <a:solidFill>
                  <a:schemeClr val="accent1"/>
                </a:solidFill>
              </a:rPr>
              <a:t>8.7%</a:t>
            </a:r>
            <a:r>
              <a:rPr lang="en-US">
                <a:solidFill>
                  <a:schemeClr val="bg1">
                    <a:lumMod val="75000"/>
                  </a:schemeClr>
                </a:solidFill>
              </a:rPr>
              <a:t> of Facilities</a:t>
            </a:r>
          </a:p>
          <a:p>
            <a:pPr lvl="1"/>
            <a:r>
              <a:rPr lang="en-US" b="1">
                <a:solidFill>
                  <a:srgbClr val="4778AD"/>
                </a:solidFill>
              </a:rPr>
              <a:t>Australian Capital Region </a:t>
            </a:r>
            <a:r>
              <a:rPr lang="en-US">
                <a:solidFill>
                  <a:schemeClr val="bg1">
                    <a:lumMod val="75000"/>
                  </a:schemeClr>
                </a:solidFill>
              </a:rPr>
              <a:t>(~43,000/1)</a:t>
            </a:r>
          </a:p>
          <a:p>
            <a:pPr lvl="1"/>
            <a:endParaRPr lang="en-US">
              <a:solidFill>
                <a:schemeClr val="bg1">
                  <a:lumMod val="75000"/>
                </a:schemeClr>
              </a:solidFill>
            </a:endParaRPr>
          </a:p>
          <a:p>
            <a:endParaRPr lang="en-US" sz="2000">
              <a:solidFill>
                <a:schemeClr val="bg1">
                  <a:lumMod val="75000"/>
                </a:schemeClr>
              </a:solidFill>
            </a:endParaRPr>
          </a:p>
        </p:txBody>
      </p:sp>
      <p:pic>
        <p:nvPicPr>
          <p:cNvPr id="7" name="Picture 6">
            <a:extLst>
              <a:ext uri="{FF2B5EF4-FFF2-40B4-BE49-F238E27FC236}">
                <a16:creationId xmlns:a16="http://schemas.microsoft.com/office/drawing/2014/main" id="{F8A9A1A1-DCC2-9D19-EF1A-1AC8E239B786}"/>
              </a:ext>
            </a:extLst>
          </p:cNvPr>
          <p:cNvPicPr>
            <a:picLocks noChangeAspect="1"/>
          </p:cNvPicPr>
          <p:nvPr/>
        </p:nvPicPr>
        <p:blipFill>
          <a:blip r:embed="rId3"/>
          <a:stretch>
            <a:fillRect/>
          </a:stretch>
        </p:blipFill>
        <p:spPr>
          <a:xfrm>
            <a:off x="1598611" y="1852689"/>
            <a:ext cx="4218865" cy="3870518"/>
          </a:xfrm>
          <a:prstGeom prst="rect">
            <a:avLst/>
          </a:prstGeom>
          <a:ln>
            <a:solidFill>
              <a:schemeClr val="bg1"/>
            </a:solidFill>
          </a:ln>
        </p:spPr>
      </p:pic>
      <p:pic>
        <p:nvPicPr>
          <p:cNvPr id="9" name="Picture 8">
            <a:extLst>
              <a:ext uri="{FF2B5EF4-FFF2-40B4-BE49-F238E27FC236}">
                <a16:creationId xmlns:a16="http://schemas.microsoft.com/office/drawing/2014/main" id="{0D4DE236-94F9-CB55-B309-398930981225}"/>
              </a:ext>
            </a:extLst>
          </p:cNvPr>
          <p:cNvPicPr>
            <a:picLocks noChangeAspect="1"/>
          </p:cNvPicPr>
          <p:nvPr/>
        </p:nvPicPr>
        <p:blipFill>
          <a:blip r:embed="rId4"/>
          <a:stretch>
            <a:fillRect/>
          </a:stretch>
        </p:blipFill>
        <p:spPr>
          <a:xfrm>
            <a:off x="6880486" y="1852689"/>
            <a:ext cx="4213336" cy="3870519"/>
          </a:xfrm>
          <a:prstGeom prst="rect">
            <a:avLst/>
          </a:prstGeom>
          <a:ln>
            <a:solidFill>
              <a:schemeClr val="bg1"/>
            </a:solidFill>
          </a:ln>
        </p:spPr>
      </p:pic>
    </p:spTree>
    <p:extLst>
      <p:ext uri="{BB962C8B-B14F-4D97-AF65-F5344CB8AC3E}">
        <p14:creationId xmlns:p14="http://schemas.microsoft.com/office/powerpoint/2010/main" val="692159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33BFE0DC-0C88-CC20-8371-342717E90A4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899C465-4E45-DE4D-F5D4-50955A6AEDC6}"/>
              </a:ext>
            </a:extLst>
          </p:cNvPr>
          <p:cNvSpPr>
            <a:spLocks noGrp="1"/>
          </p:cNvSpPr>
          <p:nvPr>
            <p:ph type="title"/>
          </p:nvPr>
        </p:nvSpPr>
        <p:spPr>
          <a:xfrm>
            <a:off x="1484311" y="685800"/>
            <a:ext cx="10018713" cy="1752599"/>
          </a:xfrm>
        </p:spPr>
        <p:txBody>
          <a:bodyPr>
            <a:normAutofit/>
          </a:bodyPr>
          <a:lstStyle/>
          <a:p>
            <a:pPr algn="l"/>
            <a:r>
              <a:rPr lang="en-US">
                <a:solidFill>
                  <a:schemeClr val="bg1"/>
                </a:solidFill>
              </a:rPr>
              <a:t>Desired Action</a:t>
            </a:r>
            <a:endParaRPr lang="en-US">
              <a:solidFill>
                <a:schemeClr val="accent1"/>
              </a:solidFill>
            </a:endParaRPr>
          </a:p>
        </p:txBody>
      </p:sp>
      <p:sp>
        <p:nvSpPr>
          <p:cNvPr id="11" name="Content Placeholder 2">
            <a:extLst>
              <a:ext uri="{FF2B5EF4-FFF2-40B4-BE49-F238E27FC236}">
                <a16:creationId xmlns:a16="http://schemas.microsoft.com/office/drawing/2014/main" id="{232A5AA7-A88B-48AC-1465-8792F316D42B}"/>
              </a:ext>
            </a:extLst>
          </p:cNvPr>
          <p:cNvSpPr>
            <a:spLocks noGrp="1"/>
          </p:cNvSpPr>
          <p:nvPr>
            <p:ph idx="1"/>
          </p:nvPr>
        </p:nvSpPr>
        <p:spPr>
          <a:xfrm>
            <a:off x="1484310" y="2432654"/>
            <a:ext cx="10018713" cy="3591357"/>
          </a:xfrm>
        </p:spPr>
        <p:txBody>
          <a:bodyPr anchor="t">
            <a:normAutofit/>
          </a:bodyPr>
          <a:lstStyle/>
          <a:p>
            <a:r>
              <a:rPr lang="en-US" sz="3200" dirty="0">
                <a:solidFill>
                  <a:schemeClr val="bg1">
                    <a:lumMod val="75000"/>
                  </a:schemeClr>
                </a:solidFill>
              </a:rPr>
              <a:t>More Accessibility features are needed in two places:</a:t>
            </a:r>
          </a:p>
          <a:p>
            <a:pPr marL="800100" lvl="1" indent="-342900">
              <a:buAutoNum type="arabicPeriod"/>
            </a:pPr>
            <a:r>
              <a:rPr lang="en-US" sz="2400" u="sng" dirty="0">
                <a:solidFill>
                  <a:schemeClr val="bg1">
                    <a:lumMod val="75000"/>
                  </a:schemeClr>
                </a:solidFill>
              </a:rPr>
              <a:t>Population Dense Areas</a:t>
            </a:r>
            <a:r>
              <a:rPr lang="en-US" sz="2400" dirty="0">
                <a:solidFill>
                  <a:schemeClr val="bg1">
                    <a:lumMod val="75000"/>
                  </a:schemeClr>
                </a:solidFill>
              </a:rPr>
              <a:t>: to account for high usage/preventing overconsumption</a:t>
            </a:r>
          </a:p>
          <a:p>
            <a:pPr marL="800100" lvl="1" indent="-342900">
              <a:buAutoNum type="arabicPeriod"/>
            </a:pPr>
            <a:r>
              <a:rPr lang="en-US" sz="2400" u="sng" dirty="0">
                <a:solidFill>
                  <a:schemeClr val="bg1">
                    <a:lumMod val="75000"/>
                  </a:schemeClr>
                </a:solidFill>
              </a:rPr>
              <a:t> Rural Areas</a:t>
            </a:r>
            <a:r>
              <a:rPr lang="en-US" sz="2400" dirty="0">
                <a:solidFill>
                  <a:schemeClr val="bg1">
                    <a:lumMod val="75000"/>
                  </a:schemeClr>
                </a:solidFill>
              </a:rPr>
              <a:t>: promote locational access &amp; cut down on travel time</a:t>
            </a:r>
          </a:p>
        </p:txBody>
      </p:sp>
    </p:spTree>
    <p:extLst>
      <p:ext uri="{BB962C8B-B14F-4D97-AF65-F5344CB8AC3E}">
        <p14:creationId xmlns:p14="http://schemas.microsoft.com/office/powerpoint/2010/main" val="2162597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8C79B12-3711-30EF-AD2E-906093F839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5C55AB-EB08-E4F5-112B-82DFB2CFBAD7}"/>
              </a:ext>
            </a:extLst>
          </p:cNvPr>
          <p:cNvSpPr>
            <a:spLocks noGrp="1"/>
          </p:cNvSpPr>
          <p:nvPr>
            <p:ph type="ctrTitle"/>
          </p:nvPr>
        </p:nvSpPr>
        <p:spPr/>
        <p:txBody>
          <a:bodyPr/>
          <a:lstStyle/>
          <a:p>
            <a:r>
              <a:rPr lang="en-US">
                <a:solidFill>
                  <a:schemeClr val="bg1"/>
                </a:solidFill>
              </a:rPr>
              <a:t>Toilets and </a:t>
            </a:r>
            <a:r>
              <a:rPr lang="en-US">
                <a:solidFill>
                  <a:srgbClr val="9D7660"/>
                </a:solidFill>
              </a:rPr>
              <a:t>Pollution</a:t>
            </a:r>
          </a:p>
        </p:txBody>
      </p:sp>
      <p:sp>
        <p:nvSpPr>
          <p:cNvPr id="5" name="Subtitle 4">
            <a:extLst>
              <a:ext uri="{FF2B5EF4-FFF2-40B4-BE49-F238E27FC236}">
                <a16:creationId xmlns:a16="http://schemas.microsoft.com/office/drawing/2014/main" id="{45E9099B-98C8-9AAE-E537-045435F75380}"/>
              </a:ext>
            </a:extLst>
          </p:cNvPr>
          <p:cNvSpPr>
            <a:spLocks noGrp="1"/>
          </p:cNvSpPr>
          <p:nvPr>
            <p:ph type="subTitle" idx="1"/>
          </p:nvPr>
        </p:nvSpPr>
        <p:spPr/>
        <p:txBody>
          <a:bodyPr>
            <a:normAutofit/>
          </a:bodyPr>
          <a:lstStyle/>
          <a:p>
            <a:r>
              <a:rPr lang="en-US" sz="2400">
                <a:solidFill>
                  <a:schemeClr val="bg1">
                    <a:lumMod val="75000"/>
                  </a:schemeClr>
                </a:solidFill>
              </a:rPr>
              <a:t>How are existing toilets impacting the environment?</a:t>
            </a:r>
          </a:p>
        </p:txBody>
      </p:sp>
      <p:pic>
        <p:nvPicPr>
          <p:cNvPr id="2" name="Picture 2" descr="Large Skibidi Toilet | Skibidi Multiverse Wiki | Fandom">
            <a:extLst>
              <a:ext uri="{FF2B5EF4-FFF2-40B4-BE49-F238E27FC236}">
                <a16:creationId xmlns:a16="http://schemas.microsoft.com/office/drawing/2014/main" id="{BED6F393-A673-B2F6-21AB-B2B939A112A3}"/>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0" y="0"/>
            <a:ext cx="218247" cy="13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356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8741134-2178-F05F-4DE5-16166D98638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21DDB4E-18D3-C2A4-4A50-272AA2E462CD}"/>
              </a:ext>
            </a:extLst>
          </p:cNvPr>
          <p:cNvSpPr>
            <a:spLocks noGrp="1"/>
          </p:cNvSpPr>
          <p:nvPr>
            <p:ph type="title"/>
          </p:nvPr>
        </p:nvSpPr>
        <p:spPr>
          <a:xfrm>
            <a:off x="1484311" y="685800"/>
            <a:ext cx="10018713" cy="1752599"/>
          </a:xfrm>
        </p:spPr>
        <p:txBody>
          <a:bodyPr>
            <a:normAutofit/>
          </a:bodyPr>
          <a:lstStyle/>
          <a:p>
            <a:pPr algn="l"/>
            <a:r>
              <a:rPr lang="en-US">
                <a:solidFill>
                  <a:schemeClr val="bg1"/>
                </a:solidFill>
              </a:rPr>
              <a:t>Understanding </a:t>
            </a:r>
            <a:r>
              <a:rPr lang="en-US">
                <a:solidFill>
                  <a:schemeClr val="accent1"/>
                </a:solidFill>
              </a:rPr>
              <a:t>Pollution</a:t>
            </a:r>
          </a:p>
        </p:txBody>
      </p:sp>
      <p:sp>
        <p:nvSpPr>
          <p:cNvPr id="11" name="Content Placeholder 2">
            <a:extLst>
              <a:ext uri="{FF2B5EF4-FFF2-40B4-BE49-F238E27FC236}">
                <a16:creationId xmlns:a16="http://schemas.microsoft.com/office/drawing/2014/main" id="{937E8C95-50AE-590C-3049-C00393F0D8DC}"/>
              </a:ext>
            </a:extLst>
          </p:cNvPr>
          <p:cNvSpPr>
            <a:spLocks noGrp="1"/>
          </p:cNvSpPr>
          <p:nvPr>
            <p:ph idx="1"/>
          </p:nvPr>
        </p:nvSpPr>
        <p:spPr>
          <a:xfrm>
            <a:off x="1484310" y="2432654"/>
            <a:ext cx="10018713" cy="3591357"/>
          </a:xfrm>
        </p:spPr>
        <p:txBody>
          <a:bodyPr anchor="t">
            <a:normAutofit/>
          </a:bodyPr>
          <a:lstStyle/>
          <a:p>
            <a:r>
              <a:rPr lang="en-US" sz="2000">
                <a:solidFill>
                  <a:schemeClr val="bg1">
                    <a:lumMod val="75000"/>
                  </a:schemeClr>
                </a:solidFill>
              </a:rPr>
              <a:t>There are three major types of pollution, all measured by emissions in kg/year.</a:t>
            </a:r>
          </a:p>
          <a:p>
            <a:pPr lvl="1"/>
            <a:r>
              <a:rPr lang="en-US" b="1">
                <a:solidFill>
                  <a:srgbClr val="FFFF00"/>
                </a:solidFill>
              </a:rPr>
              <a:t>Air</a:t>
            </a:r>
          </a:p>
          <a:p>
            <a:pPr lvl="1"/>
            <a:r>
              <a:rPr lang="en-US" b="1">
                <a:solidFill>
                  <a:schemeClr val="accent3"/>
                </a:solidFill>
              </a:rPr>
              <a:t>Water</a:t>
            </a:r>
          </a:p>
          <a:p>
            <a:pPr lvl="1"/>
            <a:r>
              <a:rPr lang="en-US" b="1">
                <a:solidFill>
                  <a:srgbClr val="92D050"/>
                </a:solidFill>
              </a:rPr>
              <a:t>Land</a:t>
            </a:r>
            <a:endParaRPr lang="en-US">
              <a:solidFill>
                <a:schemeClr val="bg1">
                  <a:lumMod val="75000"/>
                </a:schemeClr>
              </a:solidFill>
            </a:endParaRPr>
          </a:p>
          <a:p>
            <a:r>
              <a:rPr lang="en-US" sz="2000">
                <a:solidFill>
                  <a:schemeClr val="bg1">
                    <a:lumMod val="75000"/>
                  </a:schemeClr>
                </a:solidFill>
              </a:rPr>
              <a:t>Keeping pollution mitigation in mind is essential to construction in any case, including toilet infrastructure.</a:t>
            </a:r>
          </a:p>
        </p:txBody>
      </p:sp>
    </p:spTree>
    <p:extLst>
      <p:ext uri="{BB962C8B-B14F-4D97-AF65-F5344CB8AC3E}">
        <p14:creationId xmlns:p14="http://schemas.microsoft.com/office/powerpoint/2010/main" val="2827574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AEFE9785-F40A-D479-0922-474FD15CE12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EEF1E77-3BA6-9F9F-B361-2F1EEA4E0A1D}"/>
              </a:ext>
            </a:extLst>
          </p:cNvPr>
          <p:cNvSpPr txBox="1">
            <a:spLocks/>
          </p:cNvSpPr>
          <p:nvPr/>
        </p:nvSpPr>
        <p:spPr>
          <a:xfrm>
            <a:off x="0" y="-2"/>
            <a:ext cx="5233539" cy="885681"/>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solidFill>
                  <a:srgbClr val="FFFF00"/>
                </a:solidFill>
              </a:rPr>
              <a:t>Air Pollution</a:t>
            </a:r>
          </a:p>
        </p:txBody>
      </p:sp>
      <p:sp>
        <p:nvSpPr>
          <p:cNvPr id="7" name="Content Placeholder 2">
            <a:extLst>
              <a:ext uri="{FF2B5EF4-FFF2-40B4-BE49-F238E27FC236}">
                <a16:creationId xmlns:a16="http://schemas.microsoft.com/office/drawing/2014/main" id="{A4C40A30-2D08-3CCE-8140-B55BD2AABAA9}"/>
              </a:ext>
            </a:extLst>
          </p:cNvPr>
          <p:cNvSpPr txBox="1">
            <a:spLocks/>
          </p:cNvSpPr>
          <p:nvPr/>
        </p:nvSpPr>
        <p:spPr>
          <a:xfrm>
            <a:off x="960482" y="1550421"/>
            <a:ext cx="4498347" cy="4606845"/>
          </a:xfrm>
          <a:prstGeom prst="rect">
            <a:avLst/>
          </a:prstGeom>
        </p:spPr>
        <p:txBody>
          <a:bodyPr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a:solidFill>
                <a:schemeClr val="bg1">
                  <a:lumMod val="75000"/>
                </a:schemeClr>
              </a:solidFill>
            </a:endParaRPr>
          </a:p>
        </p:txBody>
      </p:sp>
      <p:pic>
        <p:nvPicPr>
          <p:cNvPr id="3" name="Picture 2" descr="A close-up of a stick&#10;&#10;Description automatically generated">
            <a:extLst>
              <a:ext uri="{FF2B5EF4-FFF2-40B4-BE49-F238E27FC236}">
                <a16:creationId xmlns:a16="http://schemas.microsoft.com/office/drawing/2014/main" id="{B792468D-02F1-3834-CFA1-21D64EB1616D}"/>
              </a:ext>
            </a:extLst>
          </p:cNvPr>
          <p:cNvPicPr>
            <a:picLocks noChangeAspect="1"/>
          </p:cNvPicPr>
          <p:nvPr/>
        </p:nvPicPr>
        <p:blipFill>
          <a:blip r:embed="rId4"/>
          <a:stretch>
            <a:fillRect/>
          </a:stretch>
        </p:blipFill>
        <p:spPr>
          <a:xfrm rot="10800000">
            <a:off x="8858250" y="-1"/>
            <a:ext cx="3333750" cy="6858000"/>
          </a:xfrm>
          <a:prstGeom prst="rect">
            <a:avLst/>
          </a:prstGeom>
        </p:spPr>
      </p:pic>
      <p:pic>
        <p:nvPicPr>
          <p:cNvPr id="5" name="Picture 4">
            <a:extLst>
              <a:ext uri="{FF2B5EF4-FFF2-40B4-BE49-F238E27FC236}">
                <a16:creationId xmlns:a16="http://schemas.microsoft.com/office/drawing/2014/main" id="{40AFB71B-9848-A527-5E4F-87DCCC092E3E}"/>
              </a:ext>
            </a:extLst>
          </p:cNvPr>
          <p:cNvPicPr>
            <a:picLocks noChangeAspect="1"/>
          </p:cNvPicPr>
          <p:nvPr/>
        </p:nvPicPr>
        <p:blipFill>
          <a:blip r:embed="rId5"/>
          <a:srcRect t="22941"/>
          <a:stretch/>
        </p:blipFill>
        <p:spPr>
          <a:xfrm>
            <a:off x="0" y="885678"/>
            <a:ext cx="12192000" cy="5972321"/>
          </a:xfrm>
          <a:prstGeom prst="rect">
            <a:avLst/>
          </a:prstGeom>
        </p:spPr>
      </p:pic>
    </p:spTree>
    <p:extLst>
      <p:ext uri="{BB962C8B-B14F-4D97-AF65-F5344CB8AC3E}">
        <p14:creationId xmlns:p14="http://schemas.microsoft.com/office/powerpoint/2010/main" val="3716128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2C7CB24F-36D4-5C99-5B34-522DBB71E4E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3546F4C-E530-C309-E256-8B4EAE628342}"/>
              </a:ext>
            </a:extLst>
          </p:cNvPr>
          <p:cNvSpPr txBox="1">
            <a:spLocks/>
          </p:cNvSpPr>
          <p:nvPr/>
        </p:nvSpPr>
        <p:spPr>
          <a:xfrm>
            <a:off x="0" y="-2"/>
            <a:ext cx="5233539" cy="885681"/>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w="3175" cmpd="sng">
                  <a:noFill/>
                </a:ln>
                <a:solidFill>
                  <a:srgbClr val="00B0F0"/>
                </a:solidFill>
                <a:effectLst/>
                <a:uLnTx/>
                <a:uFillTx/>
                <a:latin typeface="Corbel" panose="020B0503020204020204"/>
                <a:ea typeface="+mj-ea"/>
                <a:cs typeface="+mj-cs"/>
              </a:rPr>
              <a:t>Water Pollution</a:t>
            </a:r>
          </a:p>
        </p:txBody>
      </p:sp>
      <p:sp>
        <p:nvSpPr>
          <p:cNvPr id="7" name="Content Placeholder 2">
            <a:extLst>
              <a:ext uri="{FF2B5EF4-FFF2-40B4-BE49-F238E27FC236}">
                <a16:creationId xmlns:a16="http://schemas.microsoft.com/office/drawing/2014/main" id="{1B501C08-CF4A-0C02-377E-24559A54C357}"/>
              </a:ext>
            </a:extLst>
          </p:cNvPr>
          <p:cNvSpPr txBox="1">
            <a:spLocks/>
          </p:cNvSpPr>
          <p:nvPr/>
        </p:nvSpPr>
        <p:spPr>
          <a:xfrm>
            <a:off x="960482" y="1550421"/>
            <a:ext cx="4498347" cy="4606845"/>
          </a:xfrm>
          <a:prstGeom prst="rect">
            <a:avLst/>
          </a:prstGeom>
        </p:spPr>
        <p:txBody>
          <a:bodyPr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srgbClr val="9D7660">
                  <a:lumMod val="75000"/>
                </a:srgbClr>
              </a:buClr>
              <a:buSzPct val="145000"/>
              <a:buFont typeface="Arial"/>
              <a:buChar char="•"/>
              <a:tabLst/>
              <a:defRPr/>
            </a:pPr>
            <a:endParaRPr kumimoji="0" lang="en-US" sz="2400" b="0" i="0" u="none" strike="noStrike" kern="1200" cap="none" spc="0" normalizeH="0" baseline="0" noProof="0">
              <a:ln>
                <a:noFill/>
              </a:ln>
              <a:solidFill>
                <a:prstClr val="white">
                  <a:lumMod val="75000"/>
                </a:prstClr>
              </a:solidFill>
              <a:effectLst/>
              <a:uLnTx/>
              <a:uFillTx/>
              <a:latin typeface="Corbel" panose="020B0503020204020204"/>
              <a:ea typeface="+mn-ea"/>
              <a:cs typeface="+mn-cs"/>
            </a:endParaRPr>
          </a:p>
        </p:txBody>
      </p:sp>
      <p:pic>
        <p:nvPicPr>
          <p:cNvPr id="3" name="Picture 2" descr="A close-up of a stick&#10;&#10;Description automatically generated">
            <a:extLst>
              <a:ext uri="{FF2B5EF4-FFF2-40B4-BE49-F238E27FC236}">
                <a16:creationId xmlns:a16="http://schemas.microsoft.com/office/drawing/2014/main" id="{04CE714C-6F30-C219-3E2B-3F240545556F}"/>
              </a:ext>
            </a:extLst>
          </p:cNvPr>
          <p:cNvPicPr>
            <a:picLocks noChangeAspect="1"/>
          </p:cNvPicPr>
          <p:nvPr/>
        </p:nvPicPr>
        <p:blipFill>
          <a:blip r:embed="rId4"/>
          <a:stretch>
            <a:fillRect/>
          </a:stretch>
        </p:blipFill>
        <p:spPr>
          <a:xfrm rot="10800000">
            <a:off x="8858250" y="-1"/>
            <a:ext cx="3333750" cy="6858000"/>
          </a:xfrm>
          <a:prstGeom prst="rect">
            <a:avLst/>
          </a:prstGeom>
        </p:spPr>
      </p:pic>
      <p:pic>
        <p:nvPicPr>
          <p:cNvPr id="4" name="Picture 3">
            <a:extLst>
              <a:ext uri="{FF2B5EF4-FFF2-40B4-BE49-F238E27FC236}">
                <a16:creationId xmlns:a16="http://schemas.microsoft.com/office/drawing/2014/main" id="{CEBD13A9-EA7C-8A6B-FF5C-93E5983696A3}"/>
              </a:ext>
            </a:extLst>
          </p:cNvPr>
          <p:cNvPicPr>
            <a:picLocks noChangeAspect="1"/>
          </p:cNvPicPr>
          <p:nvPr/>
        </p:nvPicPr>
        <p:blipFill>
          <a:blip r:embed="rId5"/>
          <a:srcRect t="22095"/>
          <a:stretch/>
        </p:blipFill>
        <p:spPr>
          <a:xfrm>
            <a:off x="0" y="885679"/>
            <a:ext cx="12208391" cy="5972322"/>
          </a:xfrm>
          <a:prstGeom prst="rect">
            <a:avLst/>
          </a:prstGeom>
        </p:spPr>
      </p:pic>
    </p:spTree>
    <p:extLst>
      <p:ext uri="{BB962C8B-B14F-4D97-AF65-F5344CB8AC3E}">
        <p14:creationId xmlns:p14="http://schemas.microsoft.com/office/powerpoint/2010/main" val="2238913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DA16067E-1298-AE07-7000-AD8CBC243F8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9460253-D5F8-9DDF-F478-D1775658E453}"/>
              </a:ext>
            </a:extLst>
          </p:cNvPr>
          <p:cNvSpPr txBox="1">
            <a:spLocks/>
          </p:cNvSpPr>
          <p:nvPr/>
        </p:nvSpPr>
        <p:spPr>
          <a:xfrm>
            <a:off x="0" y="-2"/>
            <a:ext cx="5233539" cy="885681"/>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w="3175" cmpd="sng">
                  <a:noFill/>
                </a:ln>
                <a:solidFill>
                  <a:srgbClr val="00B050"/>
                </a:solidFill>
                <a:effectLst/>
                <a:uLnTx/>
                <a:uFillTx/>
                <a:latin typeface="Corbel" panose="020B0503020204020204"/>
                <a:ea typeface="+mj-ea"/>
                <a:cs typeface="+mj-cs"/>
              </a:rPr>
              <a:t>Land Pollution</a:t>
            </a:r>
          </a:p>
        </p:txBody>
      </p:sp>
      <p:sp>
        <p:nvSpPr>
          <p:cNvPr id="7" name="Content Placeholder 2">
            <a:extLst>
              <a:ext uri="{FF2B5EF4-FFF2-40B4-BE49-F238E27FC236}">
                <a16:creationId xmlns:a16="http://schemas.microsoft.com/office/drawing/2014/main" id="{44E1AE6E-FB08-B1C7-2E41-363691C64888}"/>
              </a:ext>
            </a:extLst>
          </p:cNvPr>
          <p:cNvSpPr txBox="1">
            <a:spLocks/>
          </p:cNvSpPr>
          <p:nvPr/>
        </p:nvSpPr>
        <p:spPr>
          <a:xfrm>
            <a:off x="960482" y="1550421"/>
            <a:ext cx="4498347" cy="4606845"/>
          </a:xfrm>
          <a:prstGeom prst="rect">
            <a:avLst/>
          </a:prstGeom>
        </p:spPr>
        <p:txBody>
          <a:bodyPr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srgbClr val="9D7660">
                  <a:lumMod val="75000"/>
                </a:srgbClr>
              </a:buClr>
              <a:buSzPct val="145000"/>
              <a:buFont typeface="Arial"/>
              <a:buChar char="•"/>
              <a:tabLst/>
              <a:defRPr/>
            </a:pPr>
            <a:endParaRPr kumimoji="0" lang="en-US" sz="2400" b="0" i="0" u="none" strike="noStrike" kern="1200" cap="none" spc="0" normalizeH="0" baseline="0" noProof="0">
              <a:ln>
                <a:noFill/>
              </a:ln>
              <a:solidFill>
                <a:prstClr val="white">
                  <a:lumMod val="75000"/>
                </a:prstClr>
              </a:solidFill>
              <a:effectLst/>
              <a:uLnTx/>
              <a:uFillTx/>
              <a:latin typeface="Corbel" panose="020B0503020204020204"/>
              <a:ea typeface="+mn-ea"/>
              <a:cs typeface="+mn-cs"/>
            </a:endParaRPr>
          </a:p>
        </p:txBody>
      </p:sp>
      <p:pic>
        <p:nvPicPr>
          <p:cNvPr id="3" name="Picture 2" descr="A close-up of a stick&#10;&#10;Description automatically generated">
            <a:extLst>
              <a:ext uri="{FF2B5EF4-FFF2-40B4-BE49-F238E27FC236}">
                <a16:creationId xmlns:a16="http://schemas.microsoft.com/office/drawing/2014/main" id="{CF7893E2-4F73-9662-B2B1-D445D9D3692F}"/>
              </a:ext>
            </a:extLst>
          </p:cNvPr>
          <p:cNvPicPr>
            <a:picLocks noChangeAspect="1"/>
          </p:cNvPicPr>
          <p:nvPr/>
        </p:nvPicPr>
        <p:blipFill>
          <a:blip r:embed="rId4"/>
          <a:stretch>
            <a:fillRect/>
          </a:stretch>
        </p:blipFill>
        <p:spPr>
          <a:xfrm rot="10800000">
            <a:off x="8858250" y="-1"/>
            <a:ext cx="3333750" cy="6858000"/>
          </a:xfrm>
          <a:prstGeom prst="rect">
            <a:avLst/>
          </a:prstGeom>
        </p:spPr>
      </p:pic>
      <p:pic>
        <p:nvPicPr>
          <p:cNvPr id="5" name="Picture 4">
            <a:extLst>
              <a:ext uri="{FF2B5EF4-FFF2-40B4-BE49-F238E27FC236}">
                <a16:creationId xmlns:a16="http://schemas.microsoft.com/office/drawing/2014/main" id="{3D04D69C-F01E-55BA-387E-71D4701C5083}"/>
              </a:ext>
            </a:extLst>
          </p:cNvPr>
          <p:cNvPicPr>
            <a:picLocks noChangeAspect="1"/>
          </p:cNvPicPr>
          <p:nvPr/>
        </p:nvPicPr>
        <p:blipFill>
          <a:blip r:embed="rId5"/>
          <a:srcRect t="20970"/>
          <a:stretch/>
        </p:blipFill>
        <p:spPr>
          <a:xfrm>
            <a:off x="0" y="885679"/>
            <a:ext cx="12192000" cy="5972321"/>
          </a:xfrm>
          <a:prstGeom prst="rect">
            <a:avLst/>
          </a:prstGeom>
        </p:spPr>
      </p:pic>
    </p:spTree>
    <p:extLst>
      <p:ext uri="{BB962C8B-B14F-4D97-AF65-F5344CB8AC3E}">
        <p14:creationId xmlns:p14="http://schemas.microsoft.com/office/powerpoint/2010/main" val="25090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3D47024-6F33-F993-1E0D-FAD965487E6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D5AD413F-2824-DCB7-A00D-BFD4FC58D70F}"/>
              </a:ext>
            </a:extLst>
          </p:cNvPr>
          <p:cNvSpPr>
            <a:spLocks noGrp="1"/>
          </p:cNvSpPr>
          <p:nvPr>
            <p:ph type="title"/>
          </p:nvPr>
        </p:nvSpPr>
        <p:spPr>
          <a:xfrm>
            <a:off x="1484311" y="685800"/>
            <a:ext cx="10018713" cy="1752599"/>
          </a:xfrm>
        </p:spPr>
        <p:txBody>
          <a:bodyPr>
            <a:normAutofit/>
          </a:bodyPr>
          <a:lstStyle/>
          <a:p>
            <a:pPr algn="l"/>
            <a:r>
              <a:rPr lang="en-US">
                <a:solidFill>
                  <a:schemeClr val="bg1"/>
                </a:solidFill>
              </a:rPr>
              <a:t>Desired Action</a:t>
            </a:r>
            <a:endParaRPr lang="en-US">
              <a:solidFill>
                <a:schemeClr val="accent1"/>
              </a:solidFill>
            </a:endParaRPr>
          </a:p>
        </p:txBody>
      </p:sp>
      <p:sp>
        <p:nvSpPr>
          <p:cNvPr id="11" name="Content Placeholder 2">
            <a:extLst>
              <a:ext uri="{FF2B5EF4-FFF2-40B4-BE49-F238E27FC236}">
                <a16:creationId xmlns:a16="http://schemas.microsoft.com/office/drawing/2014/main" id="{6FD81031-3DC6-7095-6B42-23A7EA246707}"/>
              </a:ext>
            </a:extLst>
          </p:cNvPr>
          <p:cNvSpPr>
            <a:spLocks noGrp="1"/>
          </p:cNvSpPr>
          <p:nvPr>
            <p:ph idx="1"/>
          </p:nvPr>
        </p:nvSpPr>
        <p:spPr>
          <a:xfrm>
            <a:off x="1484310" y="2432654"/>
            <a:ext cx="10018713" cy="3591357"/>
          </a:xfrm>
        </p:spPr>
        <p:txBody>
          <a:bodyPr anchor="t">
            <a:normAutofit/>
          </a:bodyPr>
          <a:lstStyle/>
          <a:p>
            <a:r>
              <a:rPr lang="en-US" sz="2000" b="1" dirty="0">
                <a:solidFill>
                  <a:srgbClr val="00B0F0"/>
                </a:solidFill>
              </a:rPr>
              <a:t>Water Pollution</a:t>
            </a:r>
            <a:r>
              <a:rPr lang="en-US" sz="2000" b="1" dirty="0">
                <a:solidFill>
                  <a:schemeClr val="bg1"/>
                </a:solidFill>
              </a:rPr>
              <a:t> </a:t>
            </a:r>
            <a:r>
              <a:rPr lang="en-US" sz="2000" dirty="0">
                <a:solidFill>
                  <a:schemeClr val="bg1"/>
                </a:solidFill>
              </a:rPr>
              <a:t>does not correlate well to toilet location and does not need to be considered further in toilet infrastructure.</a:t>
            </a:r>
          </a:p>
          <a:p>
            <a:r>
              <a:rPr lang="en-US" sz="2000" b="1" dirty="0">
                <a:solidFill>
                  <a:srgbClr val="FFFF00"/>
                </a:solidFill>
              </a:rPr>
              <a:t>Air Pollution</a:t>
            </a:r>
            <a:r>
              <a:rPr lang="en-US" sz="2000" dirty="0">
                <a:solidFill>
                  <a:srgbClr val="FFFF00"/>
                </a:solidFill>
              </a:rPr>
              <a:t> </a:t>
            </a:r>
            <a:r>
              <a:rPr lang="en-US" sz="2000" dirty="0">
                <a:solidFill>
                  <a:schemeClr val="bg1"/>
                </a:solidFill>
              </a:rPr>
              <a:t>and </a:t>
            </a:r>
            <a:r>
              <a:rPr lang="en-US" sz="2000" b="1" dirty="0">
                <a:solidFill>
                  <a:srgbClr val="00B050"/>
                </a:solidFill>
              </a:rPr>
              <a:t>Land Pollution</a:t>
            </a:r>
            <a:r>
              <a:rPr lang="en-US" sz="2000" dirty="0">
                <a:solidFill>
                  <a:srgbClr val="00B050"/>
                </a:solidFill>
              </a:rPr>
              <a:t> </a:t>
            </a:r>
            <a:r>
              <a:rPr lang="en-US" sz="2000" dirty="0">
                <a:solidFill>
                  <a:schemeClr val="bg1"/>
                </a:solidFill>
              </a:rPr>
              <a:t>are more correlated and should be considered.</a:t>
            </a:r>
          </a:p>
          <a:p>
            <a:pPr lvl="1"/>
            <a:r>
              <a:rPr lang="en-US" sz="1600" dirty="0">
                <a:solidFill>
                  <a:schemeClr val="bg1"/>
                </a:solidFill>
              </a:rPr>
              <a:t>Higher quality filters for better airborne particle capture</a:t>
            </a:r>
          </a:p>
          <a:p>
            <a:pPr lvl="1"/>
            <a:r>
              <a:rPr lang="en-US" sz="1600" dirty="0">
                <a:solidFill>
                  <a:schemeClr val="bg1"/>
                </a:solidFill>
              </a:rPr>
              <a:t>More secure disposal measures for solid waste and seepage prevention</a:t>
            </a:r>
          </a:p>
        </p:txBody>
      </p:sp>
    </p:spTree>
    <p:extLst>
      <p:ext uri="{BB962C8B-B14F-4D97-AF65-F5344CB8AC3E}">
        <p14:creationId xmlns:p14="http://schemas.microsoft.com/office/powerpoint/2010/main" val="3553943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A1569EE-1F35-0E4E-FA0E-BC06DDF61C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199288-9155-01DE-E543-FC3894C2BC26}"/>
              </a:ext>
            </a:extLst>
          </p:cNvPr>
          <p:cNvSpPr>
            <a:spLocks noGrp="1"/>
          </p:cNvSpPr>
          <p:nvPr>
            <p:ph type="ctrTitle"/>
          </p:nvPr>
        </p:nvSpPr>
        <p:spPr/>
        <p:txBody>
          <a:bodyPr/>
          <a:lstStyle/>
          <a:p>
            <a:r>
              <a:rPr lang="en-US">
                <a:solidFill>
                  <a:schemeClr val="bg1"/>
                </a:solidFill>
              </a:rPr>
              <a:t>Toilets and </a:t>
            </a:r>
            <a:r>
              <a:rPr lang="en-US">
                <a:solidFill>
                  <a:schemeClr val="accent1"/>
                </a:solidFill>
              </a:rPr>
              <a:t>Disease</a:t>
            </a:r>
          </a:p>
        </p:txBody>
      </p:sp>
      <p:sp>
        <p:nvSpPr>
          <p:cNvPr id="5" name="Subtitle 4">
            <a:extLst>
              <a:ext uri="{FF2B5EF4-FFF2-40B4-BE49-F238E27FC236}">
                <a16:creationId xmlns:a16="http://schemas.microsoft.com/office/drawing/2014/main" id="{FA10A9D1-F3C3-1576-551F-EBF7547E5C03}"/>
              </a:ext>
            </a:extLst>
          </p:cNvPr>
          <p:cNvSpPr>
            <a:spLocks noGrp="1"/>
          </p:cNvSpPr>
          <p:nvPr>
            <p:ph type="subTitle" idx="1"/>
          </p:nvPr>
        </p:nvSpPr>
        <p:spPr/>
        <p:txBody>
          <a:bodyPr>
            <a:normAutofit/>
          </a:bodyPr>
          <a:lstStyle/>
          <a:p>
            <a:r>
              <a:rPr lang="en-US" sz="2400">
                <a:solidFill>
                  <a:schemeClr val="bg1">
                    <a:lumMod val="75000"/>
                  </a:schemeClr>
                </a:solidFill>
              </a:rPr>
              <a:t>How are existing toilets impacting disease and mortality rates in nearby towns?</a:t>
            </a:r>
          </a:p>
        </p:txBody>
      </p:sp>
      <p:pic>
        <p:nvPicPr>
          <p:cNvPr id="2050" name="Picture 2" descr="Large Skibidi Toilet | Skibidi Multiverse Wiki | Fandom">
            <a:extLst>
              <a:ext uri="{FF2B5EF4-FFF2-40B4-BE49-F238E27FC236}">
                <a16:creationId xmlns:a16="http://schemas.microsoft.com/office/drawing/2014/main" id="{03FA4E51-FA8E-5586-2D3C-8D57CF79D41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1973752" y="0"/>
            <a:ext cx="218247" cy="13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06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6F90D7A1-0B27-BE8A-0F83-6A8094C549C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1055214-6C8C-9C5E-318E-9EFAAD51DD19}"/>
              </a:ext>
            </a:extLst>
          </p:cNvPr>
          <p:cNvSpPr>
            <a:spLocks noGrp="1"/>
          </p:cNvSpPr>
          <p:nvPr>
            <p:ph type="title"/>
          </p:nvPr>
        </p:nvSpPr>
        <p:spPr>
          <a:xfrm>
            <a:off x="1484311" y="685800"/>
            <a:ext cx="10018713" cy="1752599"/>
          </a:xfrm>
        </p:spPr>
        <p:txBody>
          <a:bodyPr>
            <a:normAutofit/>
          </a:bodyPr>
          <a:lstStyle/>
          <a:p>
            <a:pPr algn="l"/>
            <a:r>
              <a:rPr lang="en-US">
                <a:solidFill>
                  <a:schemeClr val="bg1"/>
                </a:solidFill>
              </a:rPr>
              <a:t>Understanding </a:t>
            </a:r>
            <a:r>
              <a:rPr lang="en-US">
                <a:solidFill>
                  <a:schemeClr val="accent1"/>
                </a:solidFill>
              </a:rPr>
              <a:t>Disease/Mortality</a:t>
            </a:r>
          </a:p>
        </p:txBody>
      </p:sp>
      <p:sp>
        <p:nvSpPr>
          <p:cNvPr id="11" name="Content Placeholder 2">
            <a:extLst>
              <a:ext uri="{FF2B5EF4-FFF2-40B4-BE49-F238E27FC236}">
                <a16:creationId xmlns:a16="http://schemas.microsoft.com/office/drawing/2014/main" id="{9885D09D-B8A7-3CD1-0205-7974A59B7B23}"/>
              </a:ext>
            </a:extLst>
          </p:cNvPr>
          <p:cNvSpPr>
            <a:spLocks noGrp="1"/>
          </p:cNvSpPr>
          <p:nvPr>
            <p:ph idx="1"/>
          </p:nvPr>
        </p:nvSpPr>
        <p:spPr>
          <a:xfrm>
            <a:off x="1484310" y="2432654"/>
            <a:ext cx="10018713" cy="3591357"/>
          </a:xfrm>
        </p:spPr>
        <p:txBody>
          <a:bodyPr anchor="t">
            <a:normAutofit/>
          </a:bodyPr>
          <a:lstStyle/>
          <a:p>
            <a:pPr marL="0" indent="0">
              <a:buNone/>
            </a:pPr>
            <a:r>
              <a:rPr lang="en-US" sz="2000" b="1" dirty="0">
                <a:solidFill>
                  <a:schemeClr val="bg1">
                    <a:lumMod val="75000"/>
                  </a:schemeClr>
                </a:solidFill>
                <a:ea typeface="+mn-lt"/>
                <a:cs typeface="+mn-lt"/>
              </a:rPr>
              <a:t>To understand the relationship between toilets and disease/mortality, we looked at the following by town:</a:t>
            </a:r>
          </a:p>
          <a:p>
            <a:pPr marL="342900" indent="-342900"/>
            <a:r>
              <a:rPr lang="en-US" sz="2000" b="1" dirty="0">
                <a:solidFill>
                  <a:schemeClr val="bg1">
                    <a:lumMod val="75000"/>
                  </a:schemeClr>
                </a:solidFill>
                <a:ea typeface="+mn-lt"/>
                <a:cs typeface="+mn-lt"/>
              </a:rPr>
              <a:t>Cardiovascular (Heart) Disease</a:t>
            </a:r>
          </a:p>
          <a:p>
            <a:pPr marL="342900" indent="-342900"/>
            <a:r>
              <a:rPr lang="en-US" sz="2000" b="1" dirty="0">
                <a:solidFill>
                  <a:schemeClr val="bg1">
                    <a:lumMod val="75000"/>
                  </a:schemeClr>
                </a:solidFill>
                <a:ea typeface="+mn-lt"/>
                <a:cs typeface="+mn-lt"/>
              </a:rPr>
              <a:t>Kidney Disease</a:t>
            </a:r>
            <a:endParaRPr lang="en-US" dirty="0">
              <a:solidFill>
                <a:schemeClr val="bg1">
                  <a:lumMod val="75000"/>
                </a:schemeClr>
              </a:solidFill>
            </a:endParaRPr>
          </a:p>
          <a:p>
            <a:pPr>
              <a:buClr>
                <a:srgbClr val="688727"/>
              </a:buClr>
            </a:pPr>
            <a:r>
              <a:rPr lang="en-US" sz="2000" b="1" dirty="0">
                <a:solidFill>
                  <a:schemeClr val="bg1">
                    <a:lumMod val="75000"/>
                  </a:schemeClr>
                </a:solidFill>
                <a:ea typeface="+mn-lt"/>
                <a:cs typeface="+mn-lt"/>
              </a:rPr>
              <a:t>Mortality Rates</a:t>
            </a:r>
          </a:p>
          <a:p>
            <a:pPr>
              <a:buClr>
                <a:srgbClr val="688727"/>
              </a:buClr>
            </a:pPr>
            <a:endParaRPr lang="en-US" sz="2000" dirty="0">
              <a:solidFill>
                <a:schemeClr val="bg1">
                  <a:lumMod val="75000"/>
                </a:schemeClr>
              </a:solidFill>
            </a:endParaRPr>
          </a:p>
        </p:txBody>
      </p:sp>
    </p:spTree>
    <p:extLst>
      <p:ext uri="{BB962C8B-B14F-4D97-AF65-F5344CB8AC3E}">
        <p14:creationId xmlns:p14="http://schemas.microsoft.com/office/powerpoint/2010/main" val="837666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pic>
        <p:nvPicPr>
          <p:cNvPr id="13" name="Picture 12" descr="A green and grey line&#10;&#10;Description automatically generated with medium confidence">
            <a:extLst>
              <a:ext uri="{FF2B5EF4-FFF2-40B4-BE49-F238E27FC236}">
                <a16:creationId xmlns:a16="http://schemas.microsoft.com/office/drawing/2014/main" id="{7216A4E1-1875-6A36-91A2-ABCC7A0347D5}"/>
              </a:ext>
            </a:extLst>
          </p:cNvPr>
          <p:cNvPicPr>
            <a:picLocks noChangeAspect="1"/>
          </p:cNvPicPr>
          <p:nvPr/>
        </p:nvPicPr>
        <p:blipFill>
          <a:blip r:embed="rId3"/>
          <a:stretch>
            <a:fillRect/>
          </a:stretch>
        </p:blipFill>
        <p:spPr>
          <a:xfrm rot="10800000">
            <a:off x="9069831" y="-17730"/>
            <a:ext cx="3162646" cy="6875730"/>
          </a:xfrm>
          <a:prstGeom prst="rect">
            <a:avLst/>
          </a:prstGeom>
        </p:spPr>
      </p:pic>
      <p:pic>
        <p:nvPicPr>
          <p:cNvPr id="5" name="Picture 4">
            <a:extLst>
              <a:ext uri="{FF2B5EF4-FFF2-40B4-BE49-F238E27FC236}">
                <a16:creationId xmlns:a16="http://schemas.microsoft.com/office/drawing/2014/main" id="{E1D85833-AEE7-F13E-4B55-402F6017F1F0}"/>
              </a:ext>
            </a:extLst>
          </p:cNvPr>
          <p:cNvPicPr>
            <a:picLocks noChangeAspect="1"/>
          </p:cNvPicPr>
          <p:nvPr/>
        </p:nvPicPr>
        <p:blipFill>
          <a:blip r:embed="rId4"/>
          <a:srcRect/>
          <a:stretch/>
        </p:blipFill>
        <p:spPr>
          <a:xfrm>
            <a:off x="5970210" y="1411417"/>
            <a:ext cx="4564865" cy="4010656"/>
          </a:xfrm>
          <a:prstGeom prst="rect">
            <a:avLst/>
          </a:prstGeom>
          <a:ln w="19050">
            <a:solidFill>
              <a:schemeClr val="bg1"/>
            </a:solidFill>
          </a:ln>
        </p:spPr>
      </p:pic>
      <p:sp>
        <p:nvSpPr>
          <p:cNvPr id="6" name="Title 1">
            <a:extLst>
              <a:ext uri="{FF2B5EF4-FFF2-40B4-BE49-F238E27FC236}">
                <a16:creationId xmlns:a16="http://schemas.microsoft.com/office/drawing/2014/main" id="{4F26004F-8EFA-A6F5-853A-96B9DFA538BE}"/>
              </a:ext>
            </a:extLst>
          </p:cNvPr>
          <p:cNvSpPr txBox="1">
            <a:spLocks/>
          </p:cNvSpPr>
          <p:nvPr/>
        </p:nvSpPr>
        <p:spPr>
          <a:xfrm>
            <a:off x="776688" y="566333"/>
            <a:ext cx="3891809" cy="885681"/>
          </a:xfrm>
          <a:prstGeom prst="rect">
            <a:avLst/>
          </a:prstGeom>
        </p:spPr>
        <p:txBody>
          <a:bodyP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solidFill>
                  <a:schemeClr val="accent1"/>
                </a:solidFill>
              </a:rPr>
              <a:t>Toilet</a:t>
            </a:r>
            <a:r>
              <a:rPr lang="en-US">
                <a:solidFill>
                  <a:schemeClr val="bg1"/>
                </a:solidFill>
              </a:rPr>
              <a:t> Locations</a:t>
            </a:r>
            <a:endParaRPr lang="en-US">
              <a:solidFill>
                <a:schemeClr val="accent1"/>
              </a:solidFill>
            </a:endParaRPr>
          </a:p>
        </p:txBody>
      </p:sp>
      <p:sp>
        <p:nvSpPr>
          <p:cNvPr id="7" name="Content Placeholder 2">
            <a:extLst>
              <a:ext uri="{FF2B5EF4-FFF2-40B4-BE49-F238E27FC236}">
                <a16:creationId xmlns:a16="http://schemas.microsoft.com/office/drawing/2014/main" id="{9FD3AD3A-743C-C039-289F-C18FFBC171A0}"/>
              </a:ext>
            </a:extLst>
          </p:cNvPr>
          <p:cNvSpPr txBox="1">
            <a:spLocks/>
          </p:cNvSpPr>
          <p:nvPr/>
        </p:nvSpPr>
        <p:spPr>
          <a:xfrm>
            <a:off x="960482" y="1550421"/>
            <a:ext cx="4498347" cy="4606845"/>
          </a:xfrm>
          <a:prstGeom prst="rect">
            <a:avLst/>
          </a:prstGeom>
        </p:spPr>
        <p:txBody>
          <a:bodyPr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solidFill>
                  <a:schemeClr val="bg1">
                    <a:lumMod val="75000"/>
                  </a:schemeClr>
                </a:solidFill>
              </a:rPr>
              <a:t>Most toilets are clustered around the </a:t>
            </a:r>
            <a:r>
              <a:rPr lang="en-US" b="1">
                <a:solidFill>
                  <a:schemeClr val="bg1"/>
                </a:solidFill>
              </a:rPr>
              <a:t>coasts</a:t>
            </a:r>
            <a:r>
              <a:rPr lang="en-US">
                <a:solidFill>
                  <a:schemeClr val="bg1">
                    <a:lumMod val="75000"/>
                  </a:schemeClr>
                </a:solidFill>
              </a:rPr>
              <a:t>, where the major population centers of Australia are.</a:t>
            </a:r>
          </a:p>
          <a:p>
            <a:endParaRPr lang="en-US">
              <a:solidFill>
                <a:schemeClr val="bg1">
                  <a:lumMod val="75000"/>
                </a:schemeClr>
              </a:solidFill>
            </a:endParaRPr>
          </a:p>
          <a:p>
            <a:r>
              <a:rPr lang="en-US">
                <a:solidFill>
                  <a:schemeClr val="bg1">
                    <a:lumMod val="75000"/>
                  </a:schemeClr>
                </a:solidFill>
              </a:rPr>
              <a:t>There are not a lot of toilets in the </a:t>
            </a:r>
            <a:r>
              <a:rPr lang="en-US" b="1">
                <a:solidFill>
                  <a:schemeClr val="bg1"/>
                </a:solidFill>
              </a:rPr>
              <a:t>center of Australia</a:t>
            </a:r>
            <a:r>
              <a:rPr lang="en-US">
                <a:solidFill>
                  <a:schemeClr val="bg1">
                    <a:lumMod val="75000"/>
                  </a:schemeClr>
                </a:solidFill>
              </a:rPr>
              <a:t>, where the inhospitable nature of the Outback leads to low population density. </a:t>
            </a:r>
          </a:p>
        </p:txBody>
      </p:sp>
      <p:pic>
        <p:nvPicPr>
          <p:cNvPr id="2" name="Picture 2" descr="Large Skibidi Toilet | Skibidi Multiverse Wiki | Fandom">
            <a:extLst>
              <a:ext uri="{FF2B5EF4-FFF2-40B4-BE49-F238E27FC236}">
                <a16:creationId xmlns:a16="http://schemas.microsoft.com/office/drawing/2014/main" id="{291F8608-261B-F8CC-474A-7F6C6894ABDE}"/>
              </a:ext>
            </a:extLst>
          </p:cNvPr>
          <p:cNvPicPr>
            <a:picLocks noChangeAspect="1" noChangeArrowheads="1"/>
          </p:cNvPicPr>
          <p:nvPr/>
        </p:nvPicPr>
        <p:blipFill>
          <a:blip r:embed="rId5">
            <a:alphaModFix amt="5000"/>
            <a:extLst>
              <a:ext uri="{28A0092B-C50C-407E-A947-70E740481C1C}">
                <a14:useLocalDpi xmlns:a14="http://schemas.microsoft.com/office/drawing/2010/main" val="0"/>
              </a:ext>
            </a:extLst>
          </a:blip>
          <a:srcRect/>
          <a:stretch>
            <a:fillRect/>
          </a:stretch>
        </p:blipFill>
        <p:spPr bwMode="auto">
          <a:xfrm>
            <a:off x="1145477" y="870950"/>
            <a:ext cx="218247" cy="13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150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E06A2156-A61D-83C5-DCB2-A199D84E5E41}"/>
            </a:ext>
          </a:extLst>
        </p:cNvPr>
        <p:cNvGrpSpPr/>
        <p:nvPr/>
      </p:nvGrpSpPr>
      <p:grpSpPr>
        <a:xfrm>
          <a:off x="0" y="0"/>
          <a:ext cx="0" cy="0"/>
          <a:chOff x="0" y="0"/>
          <a:chExt cx="0" cy="0"/>
        </a:xfrm>
      </p:grpSpPr>
      <p:pic>
        <p:nvPicPr>
          <p:cNvPr id="13" name="Picture 12" descr="A green and grey line&#10;&#10;Description automatically generated with medium confidence">
            <a:extLst>
              <a:ext uri="{FF2B5EF4-FFF2-40B4-BE49-F238E27FC236}">
                <a16:creationId xmlns:a16="http://schemas.microsoft.com/office/drawing/2014/main" id="{5009BE9B-1C83-77C2-4AD8-A3A2BE8F7936}"/>
              </a:ext>
            </a:extLst>
          </p:cNvPr>
          <p:cNvPicPr>
            <a:picLocks noChangeAspect="1"/>
          </p:cNvPicPr>
          <p:nvPr/>
        </p:nvPicPr>
        <p:blipFill>
          <a:blip r:embed="rId3"/>
          <a:stretch>
            <a:fillRect/>
          </a:stretch>
        </p:blipFill>
        <p:spPr>
          <a:xfrm rot="10800000">
            <a:off x="9069831" y="-17730"/>
            <a:ext cx="3162646" cy="6875730"/>
          </a:xfrm>
          <a:prstGeom prst="rect">
            <a:avLst/>
          </a:prstGeom>
        </p:spPr>
      </p:pic>
      <p:sp>
        <p:nvSpPr>
          <p:cNvPr id="10" name="Title 1">
            <a:extLst>
              <a:ext uri="{FF2B5EF4-FFF2-40B4-BE49-F238E27FC236}">
                <a16:creationId xmlns:a16="http://schemas.microsoft.com/office/drawing/2014/main" id="{44FE731E-3774-F55C-5B62-CB414B44DCFD}"/>
              </a:ext>
            </a:extLst>
          </p:cNvPr>
          <p:cNvSpPr txBox="1">
            <a:spLocks/>
          </p:cNvSpPr>
          <p:nvPr/>
        </p:nvSpPr>
        <p:spPr>
          <a:xfrm>
            <a:off x="4391635" y="70918"/>
            <a:ext cx="3417933" cy="885681"/>
          </a:xfrm>
          <a:prstGeom prst="rect">
            <a:avLst/>
          </a:prstGeom>
        </p:spPr>
        <p:txBody>
          <a:bodyPr lIns="91440" tIns="45720" rIns="91440" bIns="45720" anchor="t">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solidFill>
                  <a:schemeClr val="bg1"/>
                </a:solidFill>
              </a:rPr>
              <a:t>Kidney Disease</a:t>
            </a:r>
          </a:p>
        </p:txBody>
      </p:sp>
      <p:pic>
        <p:nvPicPr>
          <p:cNvPr id="2" name="Picture 1" descr="A map of australia with green dots&#10;&#10;Description automatically generated">
            <a:extLst>
              <a:ext uri="{FF2B5EF4-FFF2-40B4-BE49-F238E27FC236}">
                <a16:creationId xmlns:a16="http://schemas.microsoft.com/office/drawing/2014/main" id="{52F891A2-3E00-F852-3982-891BED1C9F22}"/>
              </a:ext>
            </a:extLst>
          </p:cNvPr>
          <p:cNvPicPr>
            <a:picLocks noChangeAspect="1"/>
          </p:cNvPicPr>
          <p:nvPr/>
        </p:nvPicPr>
        <p:blipFill>
          <a:blip r:embed="rId4"/>
          <a:stretch>
            <a:fillRect/>
          </a:stretch>
        </p:blipFill>
        <p:spPr>
          <a:xfrm>
            <a:off x="3943" y="73485"/>
            <a:ext cx="4105275" cy="3286125"/>
          </a:xfrm>
          <a:prstGeom prst="rect">
            <a:avLst/>
          </a:prstGeom>
        </p:spPr>
      </p:pic>
      <p:pic>
        <p:nvPicPr>
          <p:cNvPr id="3" name="Picture 2" descr="A graph of green dots and white lines&#10;&#10;Description automatically generated">
            <a:extLst>
              <a:ext uri="{FF2B5EF4-FFF2-40B4-BE49-F238E27FC236}">
                <a16:creationId xmlns:a16="http://schemas.microsoft.com/office/drawing/2014/main" id="{72AE3D8F-6FB5-3446-0815-0611B89602A6}"/>
              </a:ext>
            </a:extLst>
          </p:cNvPr>
          <p:cNvPicPr>
            <a:picLocks noChangeAspect="1"/>
          </p:cNvPicPr>
          <p:nvPr/>
        </p:nvPicPr>
        <p:blipFill>
          <a:blip r:embed="rId5"/>
          <a:stretch>
            <a:fillRect/>
          </a:stretch>
        </p:blipFill>
        <p:spPr>
          <a:xfrm>
            <a:off x="84270" y="3628480"/>
            <a:ext cx="3946933" cy="3102206"/>
          </a:xfrm>
          <a:prstGeom prst="rect">
            <a:avLst/>
          </a:prstGeom>
          <a:ln w="57150" cap="rnd">
            <a:solidFill>
              <a:schemeClr val="bg1"/>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AF9900FE-CA0F-01E3-ACBB-C4E52CCE8EB1}"/>
              </a:ext>
            </a:extLst>
          </p:cNvPr>
          <p:cNvSpPr txBox="1"/>
          <p:nvPr/>
        </p:nvSpPr>
        <p:spPr>
          <a:xfrm>
            <a:off x="4393721" y="1168480"/>
            <a:ext cx="641282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Results Summary:</a:t>
            </a:r>
          </a:p>
          <a:p>
            <a:r>
              <a:rPr lang="en-US" b="1" dirty="0">
                <a:solidFill>
                  <a:schemeClr val="bg1"/>
                </a:solidFill>
              </a:rPr>
              <a:t> </a:t>
            </a:r>
          </a:p>
          <a:p>
            <a:r>
              <a:rPr lang="en-US" b="1" dirty="0">
                <a:solidFill>
                  <a:schemeClr val="bg1"/>
                </a:solidFill>
              </a:rPr>
              <a:t>Scatter Plot Analysis:</a:t>
            </a:r>
          </a:p>
          <a:p>
            <a:pPr marL="228600" lvl="1" indent="-228600">
              <a:buFont typeface=""/>
              <a:buChar char="•"/>
            </a:pPr>
            <a:r>
              <a:rPr lang="en-US" dirty="0">
                <a:solidFill>
                  <a:schemeClr val="bg1"/>
                </a:solidFill>
              </a:rPr>
              <a:t>Weak or no correlation between the number of facilities and the percentage of the population affected by kidney disease.</a:t>
            </a:r>
          </a:p>
          <a:p>
            <a:pPr marL="228600" lvl="1" indent="-228600">
              <a:buFont typeface=""/>
              <a:buChar char="•"/>
            </a:pPr>
            <a:r>
              <a:rPr lang="en-US" dirty="0">
                <a:solidFill>
                  <a:schemeClr val="bg1"/>
                </a:solidFill>
              </a:rPr>
              <a:t>LOESS smoothing trends were inconsistent.</a:t>
            </a:r>
          </a:p>
          <a:p>
            <a:endParaRPr lang="en-US" b="1" dirty="0">
              <a:solidFill>
                <a:schemeClr val="bg1"/>
              </a:solidFill>
            </a:endParaRPr>
          </a:p>
          <a:p>
            <a:r>
              <a:rPr lang="en-US" b="1" dirty="0">
                <a:solidFill>
                  <a:schemeClr val="bg1"/>
                </a:solidFill>
              </a:rPr>
              <a:t>Map Analysis:</a:t>
            </a:r>
            <a:endParaRPr lang="en-US" dirty="0">
              <a:solidFill>
                <a:schemeClr val="bg1"/>
              </a:solidFill>
            </a:endParaRPr>
          </a:p>
          <a:p>
            <a:pPr marL="228600" lvl="1" indent="-228600">
              <a:buFont typeface=""/>
              <a:buChar char="•"/>
            </a:pPr>
            <a:r>
              <a:rPr lang="en-US" dirty="0">
                <a:solidFill>
                  <a:schemeClr val="bg1"/>
                </a:solidFill>
              </a:rPr>
              <a:t>Spatial distribution of public facilities showed no apparent relationship to kidney disease prevalence depending on number of facilities</a:t>
            </a:r>
          </a:p>
          <a:p>
            <a:endParaRPr lang="en-US" b="1" dirty="0">
              <a:solidFill>
                <a:schemeClr val="bg1"/>
              </a:solidFill>
            </a:endParaRPr>
          </a:p>
          <a:p>
            <a:r>
              <a:rPr lang="en-US" b="1" dirty="0">
                <a:solidFill>
                  <a:schemeClr val="bg1"/>
                </a:solidFill>
              </a:rPr>
              <a:t>Conclusion:</a:t>
            </a:r>
            <a:endParaRPr lang="en-US" dirty="0">
              <a:solidFill>
                <a:schemeClr val="bg1"/>
              </a:solidFill>
            </a:endParaRPr>
          </a:p>
          <a:p>
            <a:pPr marL="285750" indent="-285750">
              <a:buFont typeface="Arial"/>
              <a:buChar char="•"/>
            </a:pPr>
            <a:r>
              <a:rPr lang="en-US" dirty="0">
                <a:solidFill>
                  <a:schemeClr val="bg1"/>
                </a:solidFill>
              </a:rPr>
              <a:t>Both scatter plot and map analyses suggest that the number of public facilities does not significantly influence kidney disease prevalence.</a:t>
            </a:r>
          </a:p>
        </p:txBody>
      </p:sp>
    </p:spTree>
    <p:extLst>
      <p:ext uri="{BB962C8B-B14F-4D97-AF65-F5344CB8AC3E}">
        <p14:creationId xmlns:p14="http://schemas.microsoft.com/office/powerpoint/2010/main" val="759400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E06A2156-A61D-83C5-DCB2-A199D84E5E41}"/>
            </a:ext>
          </a:extLst>
        </p:cNvPr>
        <p:cNvGrpSpPr/>
        <p:nvPr/>
      </p:nvGrpSpPr>
      <p:grpSpPr>
        <a:xfrm>
          <a:off x="0" y="0"/>
          <a:ext cx="0" cy="0"/>
          <a:chOff x="0" y="0"/>
          <a:chExt cx="0" cy="0"/>
        </a:xfrm>
      </p:grpSpPr>
      <p:pic>
        <p:nvPicPr>
          <p:cNvPr id="13" name="Picture 12" descr="A green and grey line&#10;&#10;Description automatically generated with medium confidence">
            <a:extLst>
              <a:ext uri="{FF2B5EF4-FFF2-40B4-BE49-F238E27FC236}">
                <a16:creationId xmlns:a16="http://schemas.microsoft.com/office/drawing/2014/main" id="{5009BE9B-1C83-77C2-4AD8-A3A2BE8F7936}"/>
              </a:ext>
            </a:extLst>
          </p:cNvPr>
          <p:cNvPicPr>
            <a:picLocks noChangeAspect="1"/>
          </p:cNvPicPr>
          <p:nvPr/>
        </p:nvPicPr>
        <p:blipFill>
          <a:blip r:embed="rId3"/>
          <a:stretch>
            <a:fillRect/>
          </a:stretch>
        </p:blipFill>
        <p:spPr>
          <a:xfrm rot="10800000">
            <a:off x="9069831" y="-17730"/>
            <a:ext cx="3162646" cy="6875730"/>
          </a:xfrm>
          <a:prstGeom prst="rect">
            <a:avLst/>
          </a:prstGeom>
        </p:spPr>
      </p:pic>
      <p:sp>
        <p:nvSpPr>
          <p:cNvPr id="9" name="Title 1">
            <a:extLst>
              <a:ext uri="{FF2B5EF4-FFF2-40B4-BE49-F238E27FC236}">
                <a16:creationId xmlns:a16="http://schemas.microsoft.com/office/drawing/2014/main" id="{D9965563-779D-C153-6060-4B46D97D5F78}"/>
              </a:ext>
            </a:extLst>
          </p:cNvPr>
          <p:cNvSpPr txBox="1">
            <a:spLocks/>
          </p:cNvSpPr>
          <p:nvPr/>
        </p:nvSpPr>
        <p:spPr>
          <a:xfrm>
            <a:off x="4388693" y="77431"/>
            <a:ext cx="4256616" cy="885681"/>
          </a:xfrm>
          <a:prstGeom prst="rect">
            <a:avLst/>
          </a:prstGeom>
        </p:spPr>
        <p:txBody>
          <a:bodyPr lIns="91440" tIns="45720" rIns="91440" bIns="45720" anchor="t">
            <a:noAutofit/>
          </a:bodyPr>
          <a:lstStyle>
            <a:defPPr>
              <a:defRPr lang="en-US"/>
            </a:defPPr>
            <a:lvl1pPr marL="0"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algn="l"/>
            <a:r>
              <a:rPr lang="en-US">
                <a:solidFill>
                  <a:schemeClr val="bg1"/>
                </a:solidFill>
              </a:rPr>
              <a:t>Heart/Vascular Disease</a:t>
            </a:r>
          </a:p>
        </p:txBody>
      </p:sp>
      <p:pic>
        <p:nvPicPr>
          <p:cNvPr id="3" name="Picture 2" descr="A map of australia with green dots&#10;&#10;Description automatically generated">
            <a:extLst>
              <a:ext uri="{FF2B5EF4-FFF2-40B4-BE49-F238E27FC236}">
                <a16:creationId xmlns:a16="http://schemas.microsoft.com/office/drawing/2014/main" id="{E1E44A3D-666A-B95D-CAFD-152B7EDA3333}"/>
              </a:ext>
            </a:extLst>
          </p:cNvPr>
          <p:cNvPicPr>
            <a:picLocks noChangeAspect="1"/>
          </p:cNvPicPr>
          <p:nvPr/>
        </p:nvPicPr>
        <p:blipFill>
          <a:blip r:embed="rId4"/>
          <a:stretch>
            <a:fillRect/>
          </a:stretch>
        </p:blipFill>
        <p:spPr>
          <a:xfrm>
            <a:off x="2613" y="78248"/>
            <a:ext cx="4124325" cy="3276600"/>
          </a:xfrm>
          <a:prstGeom prst="rect">
            <a:avLst/>
          </a:prstGeom>
          <a:ln>
            <a:noFill/>
          </a:ln>
          <a:effectLst>
            <a:outerShdw blurRad="292100" dist="139700" dir="2700000" algn="tl" rotWithShape="0">
              <a:srgbClr val="333333">
                <a:alpha val="65000"/>
              </a:srgbClr>
            </a:outerShdw>
          </a:effectLst>
        </p:spPr>
      </p:pic>
      <p:pic>
        <p:nvPicPr>
          <p:cNvPr id="4" name="Picture 3" descr="A graph of green dots&#10;&#10;Description automatically generated">
            <a:extLst>
              <a:ext uri="{FF2B5EF4-FFF2-40B4-BE49-F238E27FC236}">
                <a16:creationId xmlns:a16="http://schemas.microsoft.com/office/drawing/2014/main" id="{7BAED3D9-EA5D-12C8-4ADE-5E24AE48D726}"/>
              </a:ext>
            </a:extLst>
          </p:cNvPr>
          <p:cNvPicPr>
            <a:picLocks noChangeAspect="1"/>
          </p:cNvPicPr>
          <p:nvPr/>
        </p:nvPicPr>
        <p:blipFill>
          <a:blip r:embed="rId5"/>
          <a:stretch>
            <a:fillRect/>
          </a:stretch>
        </p:blipFill>
        <p:spPr>
          <a:xfrm>
            <a:off x="74913" y="3580581"/>
            <a:ext cx="3979725" cy="3113549"/>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58EA8DC3-A36F-80D0-E252-98C3B8612E91}"/>
              </a:ext>
            </a:extLst>
          </p:cNvPr>
          <p:cNvSpPr txBox="1"/>
          <p:nvPr/>
        </p:nvSpPr>
        <p:spPr>
          <a:xfrm>
            <a:off x="4237744" y="1580350"/>
            <a:ext cx="660205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Results Summary:</a:t>
            </a:r>
          </a:p>
          <a:p>
            <a:endParaRPr lang="en-US" b="1" dirty="0">
              <a:solidFill>
                <a:schemeClr val="bg1"/>
              </a:solidFill>
            </a:endParaRPr>
          </a:p>
          <a:p>
            <a:r>
              <a:rPr lang="en-US" b="1" dirty="0">
                <a:solidFill>
                  <a:schemeClr val="bg1"/>
                </a:solidFill>
              </a:rPr>
              <a:t>Scatter Plot Analysis:</a:t>
            </a:r>
          </a:p>
          <a:p>
            <a:pPr marL="228600" lvl="1" indent="-228600">
              <a:buFont typeface=""/>
              <a:buChar char="•"/>
            </a:pPr>
            <a:r>
              <a:rPr lang="en-US" dirty="0">
                <a:solidFill>
                  <a:schemeClr val="bg1"/>
                </a:solidFill>
              </a:rPr>
              <a:t>No visible correlation between the number of facilities and heart/vascular disease prevalence.</a:t>
            </a:r>
          </a:p>
          <a:p>
            <a:pPr marL="228600" lvl="1" indent="-228600">
              <a:buFont typeface=""/>
              <a:buChar char="•"/>
            </a:pPr>
            <a:r>
              <a:rPr lang="en-US" dirty="0">
                <a:solidFill>
                  <a:schemeClr val="bg1"/>
                </a:solidFill>
              </a:rPr>
              <a:t>LOESS smoothing patterns were weak and inconsistent.</a:t>
            </a:r>
          </a:p>
          <a:p>
            <a:r>
              <a:rPr lang="en-US" b="1" dirty="0">
                <a:solidFill>
                  <a:schemeClr val="bg1"/>
                </a:solidFill>
              </a:rPr>
              <a:t>Map Analysis:</a:t>
            </a:r>
          </a:p>
          <a:p>
            <a:pPr marL="228600" lvl="1" indent="-228600">
              <a:buFont typeface=""/>
              <a:buChar char="•"/>
            </a:pPr>
            <a:r>
              <a:rPr lang="en-US" dirty="0">
                <a:solidFill>
                  <a:schemeClr val="bg1"/>
                </a:solidFill>
              </a:rPr>
              <a:t>No geographic patterns suggesting a relationship between facility number and heart/vascular disease prevalence.</a:t>
            </a:r>
          </a:p>
          <a:p>
            <a:pPr marL="0" lvl="1"/>
            <a:endParaRPr lang="en-US" dirty="0">
              <a:solidFill>
                <a:schemeClr val="bg1"/>
              </a:solidFill>
            </a:endParaRPr>
          </a:p>
          <a:p>
            <a:r>
              <a:rPr lang="en-US" b="1" dirty="0">
                <a:solidFill>
                  <a:schemeClr val="bg1"/>
                </a:solidFill>
              </a:rPr>
              <a:t>Conclusion:</a:t>
            </a:r>
          </a:p>
          <a:p>
            <a:pPr marL="285750" indent="-285750">
              <a:buFont typeface="Arial"/>
              <a:buChar char="•"/>
            </a:pPr>
            <a:r>
              <a:rPr lang="en-US" dirty="0">
                <a:solidFill>
                  <a:schemeClr val="bg1"/>
                </a:solidFill>
              </a:rPr>
              <a:t>Neither map nor scatter plot analyses indicate a measurable impact of facility counts on heart/vascular disease prevalence.</a:t>
            </a:r>
          </a:p>
        </p:txBody>
      </p:sp>
    </p:spTree>
    <p:extLst>
      <p:ext uri="{BB962C8B-B14F-4D97-AF65-F5344CB8AC3E}">
        <p14:creationId xmlns:p14="http://schemas.microsoft.com/office/powerpoint/2010/main" val="3255645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E06A2156-A61D-83C5-DCB2-A199D84E5E41}"/>
            </a:ext>
          </a:extLst>
        </p:cNvPr>
        <p:cNvGrpSpPr/>
        <p:nvPr/>
      </p:nvGrpSpPr>
      <p:grpSpPr>
        <a:xfrm>
          <a:off x="0" y="0"/>
          <a:ext cx="0" cy="0"/>
          <a:chOff x="0" y="0"/>
          <a:chExt cx="0" cy="0"/>
        </a:xfrm>
      </p:grpSpPr>
      <p:pic>
        <p:nvPicPr>
          <p:cNvPr id="13" name="Picture 12" descr="A green and grey line&#10;&#10;Description automatically generated with medium confidence">
            <a:extLst>
              <a:ext uri="{FF2B5EF4-FFF2-40B4-BE49-F238E27FC236}">
                <a16:creationId xmlns:a16="http://schemas.microsoft.com/office/drawing/2014/main" id="{5009BE9B-1C83-77C2-4AD8-A3A2BE8F7936}"/>
              </a:ext>
            </a:extLst>
          </p:cNvPr>
          <p:cNvPicPr>
            <a:picLocks noChangeAspect="1"/>
          </p:cNvPicPr>
          <p:nvPr/>
        </p:nvPicPr>
        <p:blipFill>
          <a:blip r:embed="rId3"/>
          <a:stretch>
            <a:fillRect/>
          </a:stretch>
        </p:blipFill>
        <p:spPr>
          <a:xfrm rot="10800000">
            <a:off x="9069831" y="-17730"/>
            <a:ext cx="3162646" cy="6875730"/>
          </a:xfrm>
          <a:prstGeom prst="rect">
            <a:avLst/>
          </a:prstGeom>
        </p:spPr>
      </p:pic>
      <p:pic>
        <p:nvPicPr>
          <p:cNvPr id="3" name="Picture 2" descr="A map of australia with white text and green dots&#10;&#10;Description automatically generated">
            <a:extLst>
              <a:ext uri="{FF2B5EF4-FFF2-40B4-BE49-F238E27FC236}">
                <a16:creationId xmlns:a16="http://schemas.microsoft.com/office/drawing/2014/main" id="{C1668F94-5225-736D-D78E-EE1145606DDA}"/>
              </a:ext>
            </a:extLst>
          </p:cNvPr>
          <p:cNvPicPr>
            <a:picLocks noChangeAspect="1"/>
          </p:cNvPicPr>
          <p:nvPr/>
        </p:nvPicPr>
        <p:blipFill>
          <a:blip r:embed="rId4"/>
          <a:stretch>
            <a:fillRect/>
          </a:stretch>
        </p:blipFill>
        <p:spPr>
          <a:xfrm>
            <a:off x="132432" y="143281"/>
            <a:ext cx="3869802" cy="308205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1">
            <a:extLst>
              <a:ext uri="{FF2B5EF4-FFF2-40B4-BE49-F238E27FC236}">
                <a16:creationId xmlns:a16="http://schemas.microsoft.com/office/drawing/2014/main" id="{D9965563-779D-C153-6060-4B46D97D5F78}"/>
              </a:ext>
            </a:extLst>
          </p:cNvPr>
          <p:cNvSpPr txBox="1">
            <a:spLocks/>
          </p:cNvSpPr>
          <p:nvPr/>
        </p:nvSpPr>
        <p:spPr>
          <a:xfrm>
            <a:off x="4962353" y="142344"/>
            <a:ext cx="2267475" cy="885681"/>
          </a:xfrm>
          <a:prstGeom prst="rect">
            <a:avLst/>
          </a:prstGeom>
        </p:spPr>
        <p:txBody>
          <a:bodyPr lIns="91440" tIns="45720" rIns="91440" bIns="45720" anchor="t">
            <a:normAutofit/>
          </a:bodyPr>
          <a:lstStyle>
            <a:defPPr>
              <a:defRPr lang="en-US"/>
            </a:defPPr>
            <a:lvl1pPr marL="0"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algn="l"/>
            <a:r>
              <a:rPr lang="en-US">
                <a:solidFill>
                  <a:schemeClr val="bg1"/>
                </a:solidFill>
              </a:rPr>
              <a:t>Mortality</a:t>
            </a:r>
          </a:p>
        </p:txBody>
      </p:sp>
      <p:pic>
        <p:nvPicPr>
          <p:cNvPr id="7" name="Picture 6" descr="A graph of green and white dots&#10;&#10;Description automatically generated">
            <a:extLst>
              <a:ext uri="{FF2B5EF4-FFF2-40B4-BE49-F238E27FC236}">
                <a16:creationId xmlns:a16="http://schemas.microsoft.com/office/drawing/2014/main" id="{B325F329-7264-1DB3-EF89-F1BB116E6AAF}"/>
              </a:ext>
            </a:extLst>
          </p:cNvPr>
          <p:cNvPicPr>
            <a:picLocks noChangeAspect="1"/>
          </p:cNvPicPr>
          <p:nvPr/>
        </p:nvPicPr>
        <p:blipFill>
          <a:blip r:embed="rId5"/>
          <a:stretch>
            <a:fillRect/>
          </a:stretch>
        </p:blipFill>
        <p:spPr>
          <a:xfrm>
            <a:off x="135087" y="3629487"/>
            <a:ext cx="3873107" cy="30600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062EB0A5-C15A-8EBC-38B1-FAE69FBA894F}"/>
              </a:ext>
            </a:extLst>
          </p:cNvPr>
          <p:cNvSpPr txBox="1"/>
          <p:nvPr/>
        </p:nvSpPr>
        <p:spPr>
          <a:xfrm>
            <a:off x="4160904" y="1714820"/>
            <a:ext cx="671214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Results Summary:</a:t>
            </a:r>
          </a:p>
          <a:p>
            <a:endParaRPr lang="en-US" b="1">
              <a:solidFill>
                <a:schemeClr val="bg1"/>
              </a:solidFill>
            </a:endParaRPr>
          </a:p>
          <a:p>
            <a:r>
              <a:rPr lang="en-US" b="1">
                <a:solidFill>
                  <a:schemeClr val="bg1"/>
                </a:solidFill>
              </a:rPr>
              <a:t>Scatter Plot Analysis:</a:t>
            </a:r>
          </a:p>
          <a:p>
            <a:pPr marL="228600" lvl="1" indent="-228600">
              <a:buFont typeface=""/>
              <a:buChar char="•"/>
            </a:pPr>
            <a:r>
              <a:rPr lang="en-US">
                <a:solidFill>
                  <a:schemeClr val="bg1"/>
                </a:solidFill>
              </a:rPr>
              <a:t>Minimal to no correlation observed between facility counts and mortality rates.</a:t>
            </a:r>
          </a:p>
          <a:p>
            <a:pPr marL="228600" lvl="1" indent="-228600">
              <a:buFont typeface=""/>
              <a:buChar char="•"/>
            </a:pPr>
            <a:r>
              <a:rPr lang="en-US">
                <a:solidFill>
                  <a:schemeClr val="bg1"/>
                </a:solidFill>
              </a:rPr>
              <a:t>LOESS trends offered no clear direction or pattern.</a:t>
            </a:r>
          </a:p>
          <a:p>
            <a:r>
              <a:rPr lang="en-US" b="1">
                <a:solidFill>
                  <a:schemeClr val="bg1"/>
                </a:solidFill>
              </a:rPr>
              <a:t>Map Analysis:</a:t>
            </a:r>
          </a:p>
          <a:p>
            <a:pPr marL="228600" lvl="1" indent="-228600">
              <a:buFont typeface=""/>
              <a:buChar char="•"/>
            </a:pPr>
            <a:r>
              <a:rPr lang="en-US">
                <a:solidFill>
                  <a:schemeClr val="bg1"/>
                </a:solidFill>
              </a:rPr>
              <a:t>Spatial distribution of public facilities did not correlate with mortality rates by number of facilities.</a:t>
            </a:r>
          </a:p>
          <a:p>
            <a:pPr marL="228600" lvl="1" indent="-228600">
              <a:buFont typeface=""/>
              <a:buChar char="•"/>
            </a:pPr>
            <a:endParaRPr lang="en-US">
              <a:solidFill>
                <a:schemeClr val="bg1"/>
              </a:solidFill>
            </a:endParaRPr>
          </a:p>
          <a:p>
            <a:r>
              <a:rPr lang="en-US" b="1">
                <a:solidFill>
                  <a:schemeClr val="bg1"/>
                </a:solidFill>
              </a:rPr>
              <a:t>Conclusion:</a:t>
            </a:r>
          </a:p>
          <a:p>
            <a:pPr marL="285750" indent="-285750">
              <a:buFont typeface="Arial"/>
              <a:buChar char="•"/>
            </a:pPr>
            <a:r>
              <a:rPr lang="en-US">
                <a:solidFill>
                  <a:schemeClr val="bg1"/>
                </a:solidFill>
              </a:rPr>
              <a:t>Both scatter plot and map analyses suggest no relationship between public facility counts and mortality rates.</a:t>
            </a:r>
          </a:p>
        </p:txBody>
      </p:sp>
    </p:spTree>
    <p:extLst>
      <p:ext uri="{BB962C8B-B14F-4D97-AF65-F5344CB8AC3E}">
        <p14:creationId xmlns:p14="http://schemas.microsoft.com/office/powerpoint/2010/main" val="1247149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16AC0A0E-1AD2-15F1-EA9F-AE2F28B9D90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AA1A043-DBF9-585D-D00A-7EF54E221EFD}"/>
              </a:ext>
            </a:extLst>
          </p:cNvPr>
          <p:cNvSpPr>
            <a:spLocks noGrp="1"/>
          </p:cNvSpPr>
          <p:nvPr>
            <p:ph type="title"/>
          </p:nvPr>
        </p:nvSpPr>
        <p:spPr>
          <a:xfrm>
            <a:off x="1618782" y="308001"/>
            <a:ext cx="10018713" cy="1752599"/>
          </a:xfrm>
        </p:spPr>
        <p:txBody>
          <a:bodyPr>
            <a:normAutofit/>
          </a:bodyPr>
          <a:lstStyle/>
          <a:p>
            <a:pPr algn="l"/>
            <a:r>
              <a:rPr lang="en-US">
                <a:solidFill>
                  <a:schemeClr val="bg1"/>
                </a:solidFill>
              </a:rPr>
              <a:t>Desired Action</a:t>
            </a:r>
            <a:endParaRPr lang="en-US">
              <a:solidFill>
                <a:schemeClr val="accent1"/>
              </a:solidFill>
            </a:endParaRPr>
          </a:p>
        </p:txBody>
      </p:sp>
      <p:sp>
        <p:nvSpPr>
          <p:cNvPr id="4" name="TextBox 3">
            <a:extLst>
              <a:ext uri="{FF2B5EF4-FFF2-40B4-BE49-F238E27FC236}">
                <a16:creationId xmlns:a16="http://schemas.microsoft.com/office/drawing/2014/main" id="{E5E2CAEC-F4CD-E1BE-4321-EB3D5F7FAF6B}"/>
              </a:ext>
            </a:extLst>
          </p:cNvPr>
          <p:cNvSpPr txBox="1"/>
          <p:nvPr/>
        </p:nvSpPr>
        <p:spPr>
          <a:xfrm>
            <a:off x="1618769" y="1714818"/>
            <a:ext cx="824368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Key Takeaways:</a:t>
            </a:r>
          </a:p>
          <a:p>
            <a:pPr marL="285750" indent="-285750">
              <a:buFont typeface="Arial"/>
              <a:buChar char="•"/>
            </a:pPr>
            <a:r>
              <a:rPr lang="en-US" dirty="0">
                <a:solidFill>
                  <a:schemeClr val="bg1"/>
                </a:solidFill>
              </a:rPr>
              <a:t>The analysis shows </a:t>
            </a:r>
            <a:r>
              <a:rPr lang="en-US" b="1" dirty="0">
                <a:solidFill>
                  <a:schemeClr val="bg1"/>
                </a:solidFill>
              </a:rPr>
              <a:t>no significant correlation</a:t>
            </a:r>
            <a:r>
              <a:rPr lang="en-US" dirty="0">
                <a:solidFill>
                  <a:schemeClr val="bg1"/>
                </a:solidFill>
              </a:rPr>
              <a:t> between public facility counts and health metrics (kidney disease, heart/vascular disease, mortality rates).</a:t>
            </a:r>
          </a:p>
          <a:p>
            <a:pPr marL="285750" indent="-285750">
              <a:buFont typeface="Arial"/>
              <a:buChar char="•"/>
            </a:pPr>
            <a:r>
              <a:rPr lang="en-US" dirty="0">
                <a:solidFill>
                  <a:schemeClr val="bg1"/>
                </a:solidFill>
              </a:rPr>
              <a:t>Simply increasing the number of public facilities is unlikely to directly improve health outcomes.</a:t>
            </a:r>
          </a:p>
          <a:p>
            <a:endParaRPr lang="en-US" b="1" dirty="0">
              <a:solidFill>
                <a:schemeClr val="bg1"/>
              </a:solidFill>
            </a:endParaRPr>
          </a:p>
          <a:p>
            <a:r>
              <a:rPr lang="en-US" b="1" dirty="0">
                <a:solidFill>
                  <a:schemeClr val="bg1"/>
                </a:solidFill>
              </a:rPr>
              <a:t>Next Steps:</a:t>
            </a:r>
            <a:endParaRPr lang="en-US" dirty="0">
              <a:solidFill>
                <a:schemeClr val="bg1"/>
              </a:solidFill>
            </a:endParaRPr>
          </a:p>
          <a:p>
            <a:pPr marL="228600" indent="-228600">
              <a:buFont typeface="Arial"/>
              <a:buChar char="•"/>
            </a:pPr>
            <a:r>
              <a:rPr lang="en-US" b="1" dirty="0">
                <a:solidFill>
                  <a:schemeClr val="bg1"/>
                </a:solidFill>
              </a:rPr>
              <a:t>Look into Facility Quality and Accessibility</a:t>
            </a:r>
          </a:p>
          <a:p>
            <a:pPr marL="0" lvl="1"/>
            <a:endParaRPr lang="en-US" dirty="0">
              <a:solidFill>
                <a:schemeClr val="bg1"/>
              </a:solidFill>
            </a:endParaRPr>
          </a:p>
          <a:p>
            <a:pPr marL="228600" indent="-228600">
              <a:buFont typeface="Arial"/>
              <a:buChar char="•"/>
            </a:pPr>
            <a:r>
              <a:rPr lang="en-US" b="1" dirty="0">
                <a:solidFill>
                  <a:schemeClr val="bg1"/>
                </a:solidFill>
              </a:rPr>
              <a:t>Investigate Confounding Variables</a:t>
            </a:r>
          </a:p>
          <a:p>
            <a:pPr lvl="1"/>
            <a:endParaRPr lang="en-US" dirty="0">
              <a:solidFill>
                <a:schemeClr val="bg1"/>
              </a:solidFill>
            </a:endParaRPr>
          </a:p>
          <a:p>
            <a:pPr marL="228600" indent="-228600">
              <a:buFont typeface="Arial"/>
              <a:buChar char="•"/>
            </a:pPr>
            <a:r>
              <a:rPr lang="en-US" b="1" dirty="0">
                <a:solidFill>
                  <a:schemeClr val="bg1"/>
                </a:solidFill>
              </a:rPr>
              <a:t>Develop More Comprehensive Metrics</a:t>
            </a:r>
          </a:p>
          <a:p>
            <a:pPr marL="228600" indent="-228600">
              <a:buFont typeface="Arial"/>
              <a:buChar char="•"/>
            </a:pPr>
            <a:endParaRPr lang="en-US" b="1" dirty="0">
              <a:solidFill>
                <a:schemeClr val="bg1"/>
              </a:solidFill>
            </a:endParaRPr>
          </a:p>
        </p:txBody>
      </p:sp>
    </p:spTree>
    <p:extLst>
      <p:ext uri="{BB962C8B-B14F-4D97-AF65-F5344CB8AC3E}">
        <p14:creationId xmlns:p14="http://schemas.microsoft.com/office/powerpoint/2010/main" val="3371767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ED5C50E3-A6D1-03BA-0778-A0F614AEE5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E42025-3839-3CAE-59FD-667F98F06F87}"/>
              </a:ext>
            </a:extLst>
          </p:cNvPr>
          <p:cNvSpPr>
            <a:spLocks noGrp="1"/>
          </p:cNvSpPr>
          <p:nvPr>
            <p:ph type="ctrTitle"/>
          </p:nvPr>
        </p:nvSpPr>
        <p:spPr/>
        <p:txBody>
          <a:bodyPr/>
          <a:lstStyle/>
          <a:p>
            <a:r>
              <a:rPr lang="en-US">
                <a:solidFill>
                  <a:schemeClr val="bg1"/>
                </a:solidFill>
              </a:rPr>
              <a:t>Conclusion</a:t>
            </a:r>
            <a:endParaRPr lang="en-US">
              <a:solidFill>
                <a:schemeClr val="accent1"/>
              </a:solidFill>
            </a:endParaRPr>
          </a:p>
        </p:txBody>
      </p:sp>
      <p:sp>
        <p:nvSpPr>
          <p:cNvPr id="5" name="Subtitle 4">
            <a:extLst>
              <a:ext uri="{FF2B5EF4-FFF2-40B4-BE49-F238E27FC236}">
                <a16:creationId xmlns:a16="http://schemas.microsoft.com/office/drawing/2014/main" id="{0F2C4663-280C-ECD4-BF9A-3CC82836C29C}"/>
              </a:ext>
            </a:extLst>
          </p:cNvPr>
          <p:cNvSpPr>
            <a:spLocks noGrp="1"/>
          </p:cNvSpPr>
          <p:nvPr>
            <p:ph type="subTitle" idx="1"/>
          </p:nvPr>
        </p:nvSpPr>
        <p:spPr>
          <a:xfrm>
            <a:off x="6423775" y="3996267"/>
            <a:ext cx="5079247" cy="1388534"/>
          </a:xfrm>
        </p:spPr>
        <p:txBody>
          <a:bodyPr>
            <a:normAutofit/>
          </a:bodyPr>
          <a:lstStyle/>
          <a:p>
            <a:r>
              <a:rPr lang="en-US" sz="2400">
                <a:solidFill>
                  <a:schemeClr val="bg1">
                    <a:lumMod val="75000"/>
                  </a:schemeClr>
                </a:solidFill>
              </a:rPr>
              <a:t>What is our solution to increasing the availability of necessary hygiene facilities?</a:t>
            </a:r>
          </a:p>
        </p:txBody>
      </p:sp>
    </p:spTree>
    <p:extLst>
      <p:ext uri="{BB962C8B-B14F-4D97-AF65-F5344CB8AC3E}">
        <p14:creationId xmlns:p14="http://schemas.microsoft.com/office/powerpoint/2010/main" val="3288528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367BA095-E474-1258-F284-C1D0A2230A9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E6FE4D1C-925B-CED9-B876-C313387DD11C}"/>
              </a:ext>
            </a:extLst>
          </p:cNvPr>
          <p:cNvSpPr>
            <a:spLocks noGrp="1"/>
          </p:cNvSpPr>
          <p:nvPr>
            <p:ph type="title"/>
          </p:nvPr>
        </p:nvSpPr>
        <p:spPr>
          <a:xfrm>
            <a:off x="1484311" y="685800"/>
            <a:ext cx="10018713" cy="1752599"/>
          </a:xfrm>
        </p:spPr>
        <p:txBody>
          <a:bodyPr>
            <a:normAutofit/>
          </a:bodyPr>
          <a:lstStyle/>
          <a:p>
            <a:pPr algn="l"/>
            <a:r>
              <a:rPr lang="en-US">
                <a:solidFill>
                  <a:schemeClr val="bg1"/>
                </a:solidFill>
              </a:rPr>
              <a:t>Solution </a:t>
            </a:r>
            <a:endParaRPr lang="en-US">
              <a:solidFill>
                <a:schemeClr val="accent1"/>
              </a:solidFill>
            </a:endParaRPr>
          </a:p>
        </p:txBody>
      </p:sp>
      <p:sp>
        <p:nvSpPr>
          <p:cNvPr id="11" name="Content Placeholder 2">
            <a:extLst>
              <a:ext uri="{FF2B5EF4-FFF2-40B4-BE49-F238E27FC236}">
                <a16:creationId xmlns:a16="http://schemas.microsoft.com/office/drawing/2014/main" id="{88D9C9C8-98B8-58B8-738C-5DB3DB82381F}"/>
              </a:ext>
            </a:extLst>
          </p:cNvPr>
          <p:cNvSpPr>
            <a:spLocks noGrp="1"/>
          </p:cNvSpPr>
          <p:nvPr>
            <p:ph idx="1"/>
          </p:nvPr>
        </p:nvSpPr>
        <p:spPr>
          <a:xfrm>
            <a:off x="1716578" y="1879859"/>
            <a:ext cx="4821382" cy="813466"/>
          </a:xfrm>
        </p:spPr>
        <p:txBody>
          <a:bodyPr anchor="t">
            <a:normAutofit/>
          </a:bodyPr>
          <a:lstStyle/>
          <a:p>
            <a:pPr marL="0" indent="0">
              <a:buNone/>
            </a:pPr>
            <a:r>
              <a:rPr lang="en-US" sz="2000">
                <a:solidFill>
                  <a:schemeClr val="bg1">
                    <a:lumMod val="75000"/>
                  </a:schemeClr>
                </a:solidFill>
              </a:rPr>
              <a:t>How do we increase access to basic hygiene across out nation?</a:t>
            </a:r>
          </a:p>
        </p:txBody>
      </p:sp>
      <p:sp>
        <p:nvSpPr>
          <p:cNvPr id="2" name="Content Placeholder 2">
            <a:extLst>
              <a:ext uri="{FF2B5EF4-FFF2-40B4-BE49-F238E27FC236}">
                <a16:creationId xmlns:a16="http://schemas.microsoft.com/office/drawing/2014/main" id="{B3D595B7-21E2-D701-E5AE-A0E4C8FA2A28}"/>
              </a:ext>
            </a:extLst>
          </p:cNvPr>
          <p:cNvSpPr txBox="1">
            <a:spLocks/>
          </p:cNvSpPr>
          <p:nvPr/>
        </p:nvSpPr>
        <p:spPr>
          <a:xfrm>
            <a:off x="1600444" y="2751305"/>
            <a:ext cx="9786445" cy="35913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000" dirty="0">
                <a:solidFill>
                  <a:schemeClr val="bg1">
                    <a:lumMod val="75000"/>
                  </a:schemeClr>
                </a:solidFill>
              </a:rPr>
              <a:t>Using the location of </a:t>
            </a:r>
            <a:r>
              <a:rPr lang="en-US" sz="2000" b="1" dirty="0">
                <a:solidFill>
                  <a:schemeClr val="accent1"/>
                </a:solidFill>
              </a:rPr>
              <a:t>toilets</a:t>
            </a:r>
            <a:r>
              <a:rPr lang="en-US" sz="2000" dirty="0">
                <a:solidFill>
                  <a:schemeClr val="bg1">
                    <a:lumMod val="75000"/>
                  </a:schemeClr>
                </a:solidFill>
              </a:rPr>
              <a:t> as an indicator of struggling areas, we can:</a:t>
            </a:r>
          </a:p>
          <a:p>
            <a:pPr lvl="1"/>
            <a:r>
              <a:rPr lang="en-US" sz="1600" dirty="0">
                <a:solidFill>
                  <a:schemeClr val="bg1">
                    <a:lumMod val="75000"/>
                  </a:schemeClr>
                </a:solidFill>
              </a:rPr>
              <a:t>Create more </a:t>
            </a:r>
            <a:r>
              <a:rPr lang="en-US" sz="1600" b="1" dirty="0">
                <a:solidFill>
                  <a:schemeClr val="bg1"/>
                </a:solidFill>
              </a:rPr>
              <a:t>Unisex</a:t>
            </a:r>
            <a:r>
              <a:rPr lang="en-US" sz="1600" dirty="0">
                <a:solidFill>
                  <a:schemeClr val="bg1">
                    <a:lumMod val="75000"/>
                  </a:schemeClr>
                </a:solidFill>
              </a:rPr>
              <a:t> toilets nationwide to promote gender inclusivity and reduce operating costs.</a:t>
            </a:r>
          </a:p>
          <a:p>
            <a:pPr lvl="1"/>
            <a:r>
              <a:rPr lang="en-US" sz="1600" dirty="0">
                <a:solidFill>
                  <a:schemeClr val="bg1">
                    <a:lumMod val="75000"/>
                  </a:schemeClr>
                </a:solidFill>
              </a:rPr>
              <a:t>Increase the number of toilets near </a:t>
            </a:r>
            <a:r>
              <a:rPr lang="en-US" sz="1600" b="1" dirty="0">
                <a:solidFill>
                  <a:schemeClr val="bg1"/>
                </a:solidFill>
              </a:rPr>
              <a:t>major roads </a:t>
            </a:r>
            <a:r>
              <a:rPr lang="en-US" sz="1600" dirty="0">
                <a:solidFill>
                  <a:schemeClr val="bg1">
                    <a:lumMod val="75000"/>
                  </a:schemeClr>
                </a:solidFill>
              </a:rPr>
              <a:t>in the Australian Outback with showers and dump points.</a:t>
            </a:r>
          </a:p>
          <a:p>
            <a:pPr lvl="1"/>
            <a:r>
              <a:rPr lang="en-US" sz="1600" dirty="0">
                <a:solidFill>
                  <a:schemeClr val="bg1">
                    <a:lumMod val="75000"/>
                  </a:schemeClr>
                </a:solidFill>
                <a:latin typeface="Aptos" panose="020B0004020202020204" pitchFamily="34" charset="0"/>
                <a:ea typeface="Aptos" panose="020B0004020202020204" pitchFamily="34" charset="0"/>
                <a:cs typeface="Arial" panose="020B0604020202020204" pitchFamily="34" charset="0"/>
              </a:rPr>
              <a:t>Increase the number of </a:t>
            </a:r>
            <a:r>
              <a:rPr lang="en-US" sz="1600" b="1" dirty="0">
                <a:solidFill>
                  <a:schemeClr val="bg1"/>
                </a:solidFill>
                <a:latin typeface="Aptos" panose="020B0004020202020204" pitchFamily="34" charset="0"/>
                <a:ea typeface="Aptos" panose="020B0004020202020204" pitchFamily="34" charset="0"/>
                <a:cs typeface="Arial" panose="020B0604020202020204" pitchFamily="34" charset="0"/>
              </a:rPr>
              <a:t>accessible</a:t>
            </a:r>
            <a:r>
              <a:rPr lang="en-US" sz="1600" dirty="0">
                <a:solidFill>
                  <a:schemeClr val="bg1">
                    <a:lumMod val="75000"/>
                  </a:schemeClr>
                </a:solidFill>
                <a:latin typeface="Aptos" panose="020B0004020202020204" pitchFamily="34" charset="0"/>
                <a:ea typeface="Aptos" panose="020B0004020202020204" pitchFamily="34" charset="0"/>
                <a:cs typeface="Arial" panose="020B0604020202020204" pitchFamily="34" charset="0"/>
              </a:rPr>
              <a:t> toilets in the Australian Capital Region and central Australia by constructing or upgrading existing facilities. </a:t>
            </a:r>
          </a:p>
          <a:p>
            <a:pPr lvl="1"/>
            <a:r>
              <a:rPr lang="en-US" sz="1600" dirty="0">
                <a:solidFill>
                  <a:schemeClr val="bg1">
                    <a:lumMod val="75000"/>
                  </a:schemeClr>
                </a:solidFill>
                <a:latin typeface="Aptos" panose="020B0004020202020204" pitchFamily="34" charset="0"/>
                <a:ea typeface="Aptos" panose="020B0004020202020204" pitchFamily="34" charset="0"/>
                <a:cs typeface="Arial" panose="020B0604020202020204" pitchFamily="34" charset="0"/>
              </a:rPr>
              <a:t>Control the escape of </a:t>
            </a:r>
            <a:r>
              <a:rPr lang="en-US" sz="1600" b="1" dirty="0">
                <a:solidFill>
                  <a:schemeClr val="bg1"/>
                </a:solidFill>
                <a:latin typeface="Aptos" panose="020B0004020202020204" pitchFamily="34" charset="0"/>
                <a:ea typeface="Aptos" panose="020B0004020202020204" pitchFamily="34" charset="0"/>
                <a:cs typeface="Arial" panose="020B0604020202020204" pitchFamily="34" charset="0"/>
              </a:rPr>
              <a:t>air and land pollutants</a:t>
            </a:r>
            <a:r>
              <a:rPr lang="en-US" sz="1600" dirty="0">
                <a:solidFill>
                  <a:schemeClr val="bg1">
                    <a:lumMod val="75000"/>
                  </a:schemeClr>
                </a:solidFill>
                <a:latin typeface="Aptos" panose="020B0004020202020204" pitchFamily="34" charset="0"/>
                <a:ea typeface="Aptos" panose="020B0004020202020204" pitchFamily="34" charset="0"/>
                <a:cs typeface="Arial" panose="020B0604020202020204" pitchFamily="34" charset="0"/>
              </a:rPr>
              <a:t> through the integration of high-quality particle filters and better disposal methods.</a:t>
            </a:r>
          </a:p>
          <a:p>
            <a:pPr lvl="1"/>
            <a:r>
              <a:rPr lang="en-US" sz="1600" dirty="0">
                <a:solidFill>
                  <a:schemeClr val="bg1">
                    <a:lumMod val="75000"/>
                  </a:schemeClr>
                </a:solidFill>
                <a:latin typeface="Aptos" panose="020B0004020202020204" pitchFamily="34" charset="0"/>
                <a:ea typeface="Aptos" panose="020B0004020202020204" pitchFamily="34" charset="0"/>
                <a:cs typeface="Arial" panose="020B0604020202020204" pitchFamily="34" charset="0"/>
              </a:rPr>
              <a:t>Further explore the connection between disease and </a:t>
            </a:r>
            <a:r>
              <a:rPr lang="en-US" sz="1600" b="1" dirty="0">
                <a:solidFill>
                  <a:schemeClr val="bg1"/>
                </a:solidFill>
                <a:latin typeface="Aptos" panose="020B0004020202020204" pitchFamily="34" charset="0"/>
                <a:ea typeface="Aptos" panose="020B0004020202020204" pitchFamily="34" charset="0"/>
                <a:cs typeface="Arial" panose="020B0604020202020204" pitchFamily="34" charset="0"/>
              </a:rPr>
              <a:t>toilets</a:t>
            </a:r>
            <a:r>
              <a:rPr lang="en-US" sz="1600" dirty="0">
                <a:solidFill>
                  <a:schemeClr val="bg1">
                    <a:lumMod val="75000"/>
                  </a:schemeClr>
                </a:solidFill>
                <a:latin typeface="Aptos" panose="020B0004020202020204" pitchFamily="34" charset="0"/>
                <a:ea typeface="Aptos" panose="020B0004020202020204" pitchFamily="34" charset="0"/>
                <a:cs typeface="Arial" panose="020B0604020202020204" pitchFamily="34" charset="0"/>
              </a:rPr>
              <a:t> in our nation.</a:t>
            </a:r>
          </a:p>
          <a:p>
            <a:pPr lvl="1"/>
            <a:endParaRPr lang="en-US" sz="1600" dirty="0">
              <a:solidFill>
                <a:schemeClr val="bg1">
                  <a:lumMod val="75000"/>
                </a:schemeClr>
              </a:solidFill>
              <a:latin typeface="Aptos" panose="020B0004020202020204" pitchFamily="34" charset="0"/>
              <a:ea typeface="Aptos" panose="020B0004020202020204" pitchFamily="34" charset="0"/>
              <a:cs typeface="Arial" panose="020B0604020202020204" pitchFamily="34" charset="0"/>
            </a:endParaRPr>
          </a:p>
          <a:p>
            <a:pPr lvl="1"/>
            <a:endParaRPr lang="en-US" sz="1800" dirty="0">
              <a:effectLst/>
              <a:latin typeface="Aptos" panose="020B0004020202020204" pitchFamily="34" charset="0"/>
              <a:ea typeface="Aptos" panose="020B0004020202020204" pitchFamily="34" charset="0"/>
              <a:cs typeface="Arial" panose="020B0604020202020204" pitchFamily="34" charset="0"/>
            </a:endParaRPr>
          </a:p>
          <a:p>
            <a:pPr lvl="1"/>
            <a:endParaRPr lang="en-US" sz="1600" dirty="0">
              <a:solidFill>
                <a:schemeClr val="bg1">
                  <a:lumMod val="75000"/>
                </a:schemeClr>
              </a:solidFill>
            </a:endParaRPr>
          </a:p>
        </p:txBody>
      </p:sp>
    </p:spTree>
    <p:extLst>
      <p:ext uri="{BB962C8B-B14F-4D97-AF65-F5344CB8AC3E}">
        <p14:creationId xmlns:p14="http://schemas.microsoft.com/office/powerpoint/2010/main" val="2728989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31D0092C-8B80-BFEF-DA7C-5D3E424FC861}"/>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DDB32D8-6DE3-EF05-E529-DF8C937F1BC7}"/>
              </a:ext>
            </a:extLst>
          </p:cNvPr>
          <p:cNvSpPr>
            <a:spLocks noGrp="1"/>
          </p:cNvSpPr>
          <p:nvPr>
            <p:ph type="title" idx="4294967295"/>
          </p:nvPr>
        </p:nvSpPr>
        <p:spPr>
          <a:xfrm>
            <a:off x="1086644" y="1677816"/>
            <a:ext cx="10018712" cy="1752600"/>
          </a:xfrm>
        </p:spPr>
        <p:txBody>
          <a:bodyPr>
            <a:normAutofit/>
          </a:bodyPr>
          <a:lstStyle/>
          <a:p>
            <a:r>
              <a:rPr lang="en-US" sz="6600">
                <a:solidFill>
                  <a:schemeClr val="accent6"/>
                </a:solidFill>
              </a:rPr>
              <a:t>T</a:t>
            </a:r>
            <a:r>
              <a:rPr lang="en-US" sz="6600">
                <a:solidFill>
                  <a:schemeClr val="accent5"/>
                </a:solidFill>
              </a:rPr>
              <a:t>h</a:t>
            </a:r>
            <a:r>
              <a:rPr lang="en-US" sz="6600">
                <a:solidFill>
                  <a:schemeClr val="accent4"/>
                </a:solidFill>
              </a:rPr>
              <a:t>a</a:t>
            </a:r>
            <a:r>
              <a:rPr lang="en-US" sz="6600">
                <a:solidFill>
                  <a:schemeClr val="accent3"/>
                </a:solidFill>
              </a:rPr>
              <a:t>n</a:t>
            </a:r>
            <a:r>
              <a:rPr lang="en-US" sz="6600">
                <a:solidFill>
                  <a:schemeClr val="accent2"/>
                </a:solidFill>
              </a:rPr>
              <a:t>k</a:t>
            </a:r>
            <a:r>
              <a:rPr lang="en-US" sz="6600">
                <a:solidFill>
                  <a:schemeClr val="bg1"/>
                </a:solidFill>
              </a:rPr>
              <a:t> </a:t>
            </a:r>
            <a:r>
              <a:rPr lang="en-US" sz="6600">
                <a:solidFill>
                  <a:schemeClr val="accent1"/>
                </a:solidFill>
              </a:rPr>
              <a:t>Y</a:t>
            </a:r>
            <a:r>
              <a:rPr lang="en-US" sz="6600">
                <a:solidFill>
                  <a:srgbClr val="FFFF00"/>
                </a:solidFill>
              </a:rPr>
              <a:t>o</a:t>
            </a:r>
            <a:r>
              <a:rPr lang="en-US" sz="6600">
                <a:solidFill>
                  <a:srgbClr val="FFC000"/>
                </a:solidFill>
              </a:rPr>
              <a:t>u</a:t>
            </a:r>
            <a:r>
              <a:rPr lang="en-US" sz="6600">
                <a:solidFill>
                  <a:srgbClr val="FF0000"/>
                </a:solidFill>
              </a:rPr>
              <a:t>! </a:t>
            </a:r>
          </a:p>
        </p:txBody>
      </p:sp>
      <p:pic>
        <p:nvPicPr>
          <p:cNvPr id="1026" name="Picture 2" descr="Toilet - An illustration of a Toilet Stock Vector Image &amp; Art - Alamy">
            <a:extLst>
              <a:ext uri="{FF2B5EF4-FFF2-40B4-BE49-F238E27FC236}">
                <a16:creationId xmlns:a16="http://schemas.microsoft.com/office/drawing/2014/main" id="{A73AE1B2-B3AD-6ED8-2FAB-F459CF217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2442" y="3155059"/>
            <a:ext cx="2827116" cy="30155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A minimalistic and futuristic logo for a group called 'G7', facing the audience directly. The design prominently features a bold and rounded 'G' that is clearly distinguishable and a sharp, angular '7', both integrated seamlessly in a sleek and modern typography. The logo uses metallic silver and deep blue to convey a high-tech and stylish look. The design ensures both the 'G' and '7' are equally visible and harmonized, centered on a clean white background for clarity and impact.">
            <a:extLst>
              <a:ext uri="{FF2B5EF4-FFF2-40B4-BE49-F238E27FC236}">
                <a16:creationId xmlns:a16="http://schemas.microsoft.com/office/drawing/2014/main" id="{166C96EB-70ED-A07D-28F5-5684EBD17630}"/>
              </a:ext>
            </a:extLst>
          </p:cNvPr>
          <p:cNvSpPr>
            <a:spLocks noChangeAspect="1" noChangeArrowheads="1"/>
          </p:cNvSpPr>
          <p:nvPr/>
        </p:nvSpPr>
        <p:spPr bwMode="auto">
          <a:xfrm>
            <a:off x="2667000" y="1100666"/>
            <a:ext cx="5757333" cy="57573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logo with a letter in a circle&#10;&#10;Description automatically generated">
            <a:extLst>
              <a:ext uri="{FF2B5EF4-FFF2-40B4-BE49-F238E27FC236}">
                <a16:creationId xmlns:a16="http://schemas.microsoft.com/office/drawing/2014/main" id="{F75F5D24-E9D7-6700-DD1C-D22E7C9C9E05}"/>
              </a:ext>
            </a:extLst>
          </p:cNvPr>
          <p:cNvPicPr>
            <a:picLocks noChangeAspect="1"/>
          </p:cNvPicPr>
          <p:nvPr/>
        </p:nvPicPr>
        <p:blipFill>
          <a:blip r:embed="rId4"/>
          <a:stretch>
            <a:fillRect/>
          </a:stretch>
        </p:blipFill>
        <p:spPr>
          <a:xfrm>
            <a:off x="494590" y="3280621"/>
            <a:ext cx="2764465" cy="2764465"/>
          </a:xfrm>
          <a:prstGeom prst="rect">
            <a:avLst/>
          </a:prstGeom>
        </p:spPr>
      </p:pic>
      <p:pic>
        <p:nvPicPr>
          <p:cNvPr id="8" name="Picture 7" descr="A toilet with a logo on it&#10;&#10;Description automatically generated">
            <a:extLst>
              <a:ext uri="{FF2B5EF4-FFF2-40B4-BE49-F238E27FC236}">
                <a16:creationId xmlns:a16="http://schemas.microsoft.com/office/drawing/2014/main" id="{5E959D89-FC63-D319-4D11-3CCFA3432724}"/>
              </a:ext>
            </a:extLst>
          </p:cNvPr>
          <p:cNvPicPr>
            <a:picLocks noChangeAspect="1"/>
          </p:cNvPicPr>
          <p:nvPr/>
        </p:nvPicPr>
        <p:blipFill>
          <a:blip r:embed="rId5"/>
          <a:stretch>
            <a:fillRect/>
          </a:stretch>
        </p:blipFill>
        <p:spPr>
          <a:xfrm>
            <a:off x="8697684" y="3155059"/>
            <a:ext cx="2999726" cy="2999726"/>
          </a:xfrm>
          <a:prstGeom prst="rect">
            <a:avLst/>
          </a:prstGeom>
        </p:spPr>
      </p:pic>
      <p:sp>
        <p:nvSpPr>
          <p:cNvPr id="9" name="Plus Sign 8">
            <a:extLst>
              <a:ext uri="{FF2B5EF4-FFF2-40B4-BE49-F238E27FC236}">
                <a16:creationId xmlns:a16="http://schemas.microsoft.com/office/drawing/2014/main" id="{3247E479-88FB-A912-7767-2ECEF1DFE46C}"/>
              </a:ext>
            </a:extLst>
          </p:cNvPr>
          <p:cNvSpPr/>
          <p:nvPr/>
        </p:nvSpPr>
        <p:spPr>
          <a:xfrm>
            <a:off x="3551274" y="3979332"/>
            <a:ext cx="850605" cy="805319"/>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s 10">
            <a:extLst>
              <a:ext uri="{FF2B5EF4-FFF2-40B4-BE49-F238E27FC236}">
                <a16:creationId xmlns:a16="http://schemas.microsoft.com/office/drawing/2014/main" id="{7641FFBE-4B66-0C61-2D6B-2BDF2B1E78B0}"/>
              </a:ext>
            </a:extLst>
          </p:cNvPr>
          <p:cNvSpPr/>
          <p:nvPr/>
        </p:nvSpPr>
        <p:spPr>
          <a:xfrm>
            <a:off x="7721600" y="4157133"/>
            <a:ext cx="702733" cy="550334"/>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Not sorry : r/StardewValley">
            <a:extLst>
              <a:ext uri="{FF2B5EF4-FFF2-40B4-BE49-F238E27FC236}">
                <a16:creationId xmlns:a16="http://schemas.microsoft.com/office/drawing/2014/main" id="{93772B20-00B9-59DA-1C88-0D7FA387A3D2}"/>
              </a:ext>
            </a:extLst>
          </p:cNvPr>
          <p:cNvPicPr>
            <a:picLocks noChangeAspect="1"/>
          </p:cNvPicPr>
          <p:nvPr/>
        </p:nvPicPr>
        <p:blipFill>
          <a:blip r:embed="rId6"/>
          <a:stretch>
            <a:fillRect/>
          </a:stretch>
        </p:blipFill>
        <p:spPr>
          <a:xfrm>
            <a:off x="5017925" y="4559"/>
            <a:ext cx="2143125" cy="2133600"/>
          </a:xfrm>
          <a:prstGeom prst="rect">
            <a:avLst/>
          </a:prstGeom>
        </p:spPr>
      </p:pic>
    </p:spTree>
    <p:extLst>
      <p:ext uri="{BB962C8B-B14F-4D97-AF65-F5344CB8AC3E}">
        <p14:creationId xmlns:p14="http://schemas.microsoft.com/office/powerpoint/2010/main" val="64836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610A1-79FF-EE5A-C0C9-E7AB991C7ECC}"/>
              </a:ext>
            </a:extLst>
          </p:cNvPr>
          <p:cNvSpPr>
            <a:spLocks noGrp="1"/>
          </p:cNvSpPr>
          <p:nvPr>
            <p:ph type="ctrTitle"/>
          </p:nvPr>
        </p:nvSpPr>
        <p:spPr/>
        <p:txBody>
          <a:bodyPr/>
          <a:lstStyle/>
          <a:p>
            <a:r>
              <a:rPr lang="en-US">
                <a:solidFill>
                  <a:schemeClr val="bg1"/>
                </a:solidFill>
              </a:rPr>
              <a:t>Toilets and </a:t>
            </a:r>
            <a:r>
              <a:rPr lang="en-US">
                <a:solidFill>
                  <a:schemeClr val="accent1"/>
                </a:solidFill>
              </a:rPr>
              <a:t>Gender</a:t>
            </a:r>
          </a:p>
        </p:txBody>
      </p:sp>
      <p:sp>
        <p:nvSpPr>
          <p:cNvPr id="5" name="Subtitle 4">
            <a:extLst>
              <a:ext uri="{FF2B5EF4-FFF2-40B4-BE49-F238E27FC236}">
                <a16:creationId xmlns:a16="http://schemas.microsoft.com/office/drawing/2014/main" id="{C6B25E52-03E9-28F0-8AB2-3A33259B4E69}"/>
              </a:ext>
            </a:extLst>
          </p:cNvPr>
          <p:cNvSpPr>
            <a:spLocks noGrp="1"/>
          </p:cNvSpPr>
          <p:nvPr>
            <p:ph type="subTitle" idx="1"/>
          </p:nvPr>
        </p:nvSpPr>
        <p:spPr/>
        <p:txBody>
          <a:bodyPr>
            <a:normAutofit/>
          </a:bodyPr>
          <a:lstStyle/>
          <a:p>
            <a:r>
              <a:rPr lang="en-US" sz="2400">
                <a:solidFill>
                  <a:schemeClr val="bg1">
                    <a:lumMod val="75000"/>
                  </a:schemeClr>
                </a:solidFill>
              </a:rPr>
              <a:t>How can we provide more universal access to basic hygiene for people of varied genders?</a:t>
            </a:r>
          </a:p>
        </p:txBody>
      </p:sp>
      <p:pic>
        <p:nvPicPr>
          <p:cNvPr id="2" name="Picture 2" descr="Large Skibidi Toilet | Skibidi Multiverse Wiki | Fandom">
            <a:extLst>
              <a:ext uri="{FF2B5EF4-FFF2-40B4-BE49-F238E27FC236}">
                <a16:creationId xmlns:a16="http://schemas.microsoft.com/office/drawing/2014/main" id="{162BDA85-77DD-AB45-2E7B-5A965F72C7D7}"/>
              </a:ext>
            </a:extLst>
          </p:cNvPr>
          <p:cNvPicPr>
            <a:picLocks noChangeAspect="1" noChangeArrowheads="1"/>
          </p:cNvPicPr>
          <p:nvPr/>
        </p:nvPicPr>
        <p:blipFill>
          <a:blip r:embed="rId3">
            <a:alphaModFix amt="10000"/>
            <a:extLst>
              <a:ext uri="{28A0092B-C50C-407E-A947-70E740481C1C}">
                <a14:useLocalDpi xmlns:a14="http://schemas.microsoft.com/office/drawing/2010/main" val="0"/>
              </a:ext>
            </a:extLst>
          </a:blip>
          <a:srcRect/>
          <a:stretch>
            <a:fillRect/>
          </a:stretch>
        </p:blipFill>
        <p:spPr bwMode="auto">
          <a:xfrm>
            <a:off x="11973753" y="6719777"/>
            <a:ext cx="218247" cy="13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5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0137205-F63B-D6A3-C9AA-BD801B8B5FE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BA9B8459-20E2-EE06-1C92-E23CA2102A36}"/>
              </a:ext>
            </a:extLst>
          </p:cNvPr>
          <p:cNvSpPr>
            <a:spLocks noGrp="1"/>
          </p:cNvSpPr>
          <p:nvPr>
            <p:ph type="title"/>
          </p:nvPr>
        </p:nvSpPr>
        <p:spPr>
          <a:xfrm>
            <a:off x="1484311" y="685800"/>
            <a:ext cx="10018713" cy="1752599"/>
          </a:xfrm>
        </p:spPr>
        <p:txBody>
          <a:bodyPr>
            <a:normAutofit/>
          </a:bodyPr>
          <a:lstStyle/>
          <a:p>
            <a:pPr algn="l"/>
            <a:r>
              <a:rPr lang="en-US">
                <a:solidFill>
                  <a:schemeClr val="bg1"/>
                </a:solidFill>
              </a:rPr>
              <a:t>Understanding </a:t>
            </a:r>
            <a:r>
              <a:rPr lang="en-US">
                <a:solidFill>
                  <a:schemeClr val="accent1"/>
                </a:solidFill>
              </a:rPr>
              <a:t>Gender</a:t>
            </a:r>
          </a:p>
        </p:txBody>
      </p:sp>
      <p:sp>
        <p:nvSpPr>
          <p:cNvPr id="11" name="Content Placeholder 2">
            <a:extLst>
              <a:ext uri="{FF2B5EF4-FFF2-40B4-BE49-F238E27FC236}">
                <a16:creationId xmlns:a16="http://schemas.microsoft.com/office/drawing/2014/main" id="{AE751527-FA0F-D402-8A72-07933EB385A4}"/>
              </a:ext>
            </a:extLst>
          </p:cNvPr>
          <p:cNvSpPr>
            <a:spLocks noGrp="1"/>
          </p:cNvSpPr>
          <p:nvPr>
            <p:ph idx="1"/>
          </p:nvPr>
        </p:nvSpPr>
        <p:spPr>
          <a:xfrm>
            <a:off x="1484310" y="2432654"/>
            <a:ext cx="10018713" cy="3591357"/>
          </a:xfrm>
        </p:spPr>
        <p:txBody>
          <a:bodyPr anchor="t">
            <a:noAutofit/>
          </a:bodyPr>
          <a:lstStyle/>
          <a:p>
            <a:r>
              <a:rPr lang="en-US" sz="2800">
                <a:solidFill>
                  <a:schemeClr val="bg1">
                    <a:lumMod val="75000"/>
                  </a:schemeClr>
                </a:solidFill>
              </a:rPr>
              <a:t>Two types</a:t>
            </a:r>
          </a:p>
          <a:p>
            <a:pPr lvl="1"/>
            <a:r>
              <a:rPr lang="en-US" sz="2800">
                <a:solidFill>
                  <a:schemeClr val="bg1">
                    <a:lumMod val="75000"/>
                  </a:schemeClr>
                </a:solidFill>
              </a:rPr>
              <a:t>Gendered = Male &amp; Female</a:t>
            </a:r>
          </a:p>
          <a:p>
            <a:pPr lvl="1"/>
            <a:r>
              <a:rPr lang="en-US" sz="2800">
                <a:solidFill>
                  <a:schemeClr val="bg1">
                    <a:lumMod val="75000"/>
                  </a:schemeClr>
                </a:solidFill>
              </a:rPr>
              <a:t>Unisex</a:t>
            </a:r>
          </a:p>
          <a:p>
            <a:endParaRPr lang="en-US" sz="2800">
              <a:solidFill>
                <a:schemeClr val="bg1">
                  <a:lumMod val="75000"/>
                </a:schemeClr>
              </a:solidFill>
            </a:endParaRPr>
          </a:p>
          <a:p>
            <a:r>
              <a:rPr lang="en-US" sz="2800">
                <a:solidFill>
                  <a:schemeClr val="bg1">
                    <a:lumMod val="75000"/>
                  </a:schemeClr>
                </a:solidFill>
              </a:rPr>
              <a:t>Looking into the prevalence of Unisex can reveal insights into what areas are more developed and even provide insights into local political climates</a:t>
            </a:r>
          </a:p>
        </p:txBody>
      </p:sp>
    </p:spTree>
    <p:extLst>
      <p:ext uri="{BB962C8B-B14F-4D97-AF65-F5344CB8AC3E}">
        <p14:creationId xmlns:p14="http://schemas.microsoft.com/office/powerpoint/2010/main" val="3701215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E1BD7198-F8CF-A6CD-079B-F02E993A0ECE}"/>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DE919C0-D419-96FA-E026-D7DA6A00F97F}"/>
              </a:ext>
            </a:extLst>
          </p:cNvPr>
          <p:cNvSpPr>
            <a:spLocks noGrp="1"/>
          </p:cNvSpPr>
          <p:nvPr>
            <p:ph type="title"/>
          </p:nvPr>
        </p:nvSpPr>
        <p:spPr>
          <a:xfrm>
            <a:off x="313145" y="240683"/>
            <a:ext cx="6662027" cy="886968"/>
          </a:xfrm>
        </p:spPr>
        <p:txBody>
          <a:bodyPr>
            <a:normAutofit fontScale="90000"/>
          </a:bodyPr>
          <a:lstStyle/>
          <a:p>
            <a:pPr algn="l"/>
            <a:r>
              <a:rPr lang="en-US">
                <a:solidFill>
                  <a:schemeClr val="bg1"/>
                </a:solidFill>
              </a:rPr>
              <a:t>Where are </a:t>
            </a:r>
            <a:r>
              <a:rPr lang="en-US" b="1">
                <a:solidFill>
                  <a:schemeClr val="bg1"/>
                </a:solidFill>
              </a:rPr>
              <a:t>Gendered</a:t>
            </a:r>
            <a:r>
              <a:rPr lang="en-US">
                <a:solidFill>
                  <a:schemeClr val="bg1"/>
                </a:solidFill>
              </a:rPr>
              <a:t> Bathrooms?</a:t>
            </a:r>
            <a:endParaRPr lang="en-US">
              <a:solidFill>
                <a:schemeClr val="accent1"/>
              </a:solidFill>
            </a:endParaRPr>
          </a:p>
        </p:txBody>
      </p:sp>
      <p:sp>
        <p:nvSpPr>
          <p:cNvPr id="11" name="Content Placeholder 2">
            <a:extLst>
              <a:ext uri="{FF2B5EF4-FFF2-40B4-BE49-F238E27FC236}">
                <a16:creationId xmlns:a16="http://schemas.microsoft.com/office/drawing/2014/main" id="{1856693A-ACB3-4D4C-4E05-57133F234260}"/>
              </a:ext>
            </a:extLst>
          </p:cNvPr>
          <p:cNvSpPr>
            <a:spLocks noGrp="1"/>
          </p:cNvSpPr>
          <p:nvPr>
            <p:ph sz="half" idx="1"/>
          </p:nvPr>
        </p:nvSpPr>
        <p:spPr>
          <a:xfrm>
            <a:off x="601064" y="1306349"/>
            <a:ext cx="4987601" cy="2953512"/>
          </a:xfrm>
          <a:ln w="19050">
            <a:solidFill>
              <a:schemeClr val="bg1"/>
            </a:solidFill>
          </a:ln>
        </p:spPr>
        <p:txBody>
          <a:bodyPr anchor="t">
            <a:normAutofit/>
          </a:bodyPr>
          <a:lstStyle/>
          <a:p>
            <a:endParaRPr lang="en-US" sz="2000">
              <a:solidFill>
                <a:schemeClr val="bg1">
                  <a:lumMod val="75000"/>
                </a:schemeClr>
              </a:solidFill>
            </a:endParaRPr>
          </a:p>
          <a:p>
            <a:r>
              <a:rPr lang="en-US" sz="2000">
                <a:solidFill>
                  <a:schemeClr val="bg1">
                    <a:lumMod val="75000"/>
                  </a:schemeClr>
                </a:solidFill>
              </a:rPr>
              <a:t>Male and Female Toilets were equal throughout the country</a:t>
            </a:r>
          </a:p>
          <a:p>
            <a:r>
              <a:rPr lang="en-US" sz="2000">
                <a:solidFill>
                  <a:schemeClr val="bg1">
                    <a:lumMod val="75000"/>
                  </a:schemeClr>
                </a:solidFill>
              </a:rPr>
              <a:t>Toilets follow same distribution as Australian population</a:t>
            </a:r>
          </a:p>
        </p:txBody>
      </p:sp>
      <p:pic>
        <p:nvPicPr>
          <p:cNvPr id="4" name="Content Placeholder 3" descr="A map of australia with different colored squares&#10;&#10;Description automatically generated">
            <a:extLst>
              <a:ext uri="{FF2B5EF4-FFF2-40B4-BE49-F238E27FC236}">
                <a16:creationId xmlns:a16="http://schemas.microsoft.com/office/drawing/2014/main" id="{2CF282BA-3E94-5D7A-96CF-092AE91549D5}"/>
              </a:ext>
            </a:extLst>
          </p:cNvPr>
          <p:cNvPicPr>
            <a:picLocks noGrp="1" noChangeAspect="1"/>
          </p:cNvPicPr>
          <p:nvPr>
            <p:ph sz="half" idx="2"/>
          </p:nvPr>
        </p:nvPicPr>
        <p:blipFill>
          <a:blip r:embed="rId3"/>
          <a:stretch>
            <a:fillRect/>
          </a:stretch>
        </p:blipFill>
        <p:spPr>
          <a:xfrm>
            <a:off x="5885761" y="1306349"/>
            <a:ext cx="4987602" cy="2953512"/>
          </a:xfrm>
          <a:ln w="19050">
            <a:solidFill>
              <a:schemeClr val="bg1"/>
            </a:solidFill>
          </a:ln>
        </p:spPr>
      </p:pic>
      <p:pic>
        <p:nvPicPr>
          <p:cNvPr id="6" name="Picture 5" descr="A blue squares on a black background&#10;&#10;Description automatically generated">
            <a:extLst>
              <a:ext uri="{FF2B5EF4-FFF2-40B4-BE49-F238E27FC236}">
                <a16:creationId xmlns:a16="http://schemas.microsoft.com/office/drawing/2014/main" id="{02438ACE-EC21-1E94-EB01-4318832A9C7E}"/>
              </a:ext>
            </a:extLst>
          </p:cNvPr>
          <p:cNvPicPr>
            <a:picLocks noChangeAspect="1"/>
          </p:cNvPicPr>
          <p:nvPr/>
        </p:nvPicPr>
        <p:blipFill>
          <a:blip r:embed="rId4"/>
          <a:stretch>
            <a:fillRect/>
          </a:stretch>
        </p:blipFill>
        <p:spPr>
          <a:xfrm>
            <a:off x="601064" y="4544170"/>
            <a:ext cx="9776188" cy="2060389"/>
          </a:xfrm>
          <a:prstGeom prst="rect">
            <a:avLst/>
          </a:prstGeom>
          <a:ln w="19050">
            <a:solidFill>
              <a:schemeClr val="bg1"/>
            </a:solidFill>
          </a:ln>
        </p:spPr>
      </p:pic>
      <p:pic>
        <p:nvPicPr>
          <p:cNvPr id="8" name="Picture 7" descr="A blue and grey pencil&#10;&#10;Description automatically generated">
            <a:extLst>
              <a:ext uri="{FF2B5EF4-FFF2-40B4-BE49-F238E27FC236}">
                <a16:creationId xmlns:a16="http://schemas.microsoft.com/office/drawing/2014/main" id="{564D4F60-A8E3-6FAC-2096-BC7A53B563F8}"/>
              </a:ext>
            </a:extLst>
          </p:cNvPr>
          <p:cNvPicPr>
            <a:picLocks noChangeAspect="1"/>
          </p:cNvPicPr>
          <p:nvPr/>
        </p:nvPicPr>
        <p:blipFill>
          <a:blip r:embed="rId5"/>
          <a:stretch>
            <a:fillRect/>
          </a:stretch>
        </p:blipFill>
        <p:spPr>
          <a:xfrm rot="10800000">
            <a:off x="8830542" y="-1"/>
            <a:ext cx="3353268" cy="6858000"/>
          </a:xfrm>
          <a:prstGeom prst="rect">
            <a:avLst/>
          </a:prstGeom>
        </p:spPr>
      </p:pic>
    </p:spTree>
    <p:extLst>
      <p:ext uri="{BB962C8B-B14F-4D97-AF65-F5344CB8AC3E}">
        <p14:creationId xmlns:p14="http://schemas.microsoft.com/office/powerpoint/2010/main" val="86812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a:extLst>
            <a:ext uri="{FF2B5EF4-FFF2-40B4-BE49-F238E27FC236}">
              <a16:creationId xmlns:a16="http://schemas.microsoft.com/office/drawing/2014/main" id="{AE250BE4-536E-BE94-9C46-88DA6F6472EA}"/>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4107EE2-F3CB-8C26-0607-E08BBFA70691}"/>
              </a:ext>
            </a:extLst>
          </p:cNvPr>
          <p:cNvSpPr>
            <a:spLocks noGrp="1"/>
          </p:cNvSpPr>
          <p:nvPr>
            <p:ph type="title"/>
          </p:nvPr>
        </p:nvSpPr>
        <p:spPr>
          <a:xfrm>
            <a:off x="313145" y="240683"/>
            <a:ext cx="6662027" cy="886968"/>
          </a:xfrm>
        </p:spPr>
        <p:txBody>
          <a:bodyPr>
            <a:normAutofit/>
          </a:bodyPr>
          <a:lstStyle/>
          <a:p>
            <a:pPr algn="l"/>
            <a:r>
              <a:rPr lang="en-US">
                <a:solidFill>
                  <a:schemeClr val="bg1"/>
                </a:solidFill>
              </a:rPr>
              <a:t>Where are </a:t>
            </a:r>
            <a:r>
              <a:rPr lang="en-US" b="1">
                <a:solidFill>
                  <a:schemeClr val="bg1"/>
                </a:solidFill>
              </a:rPr>
              <a:t>Unisex</a:t>
            </a:r>
            <a:r>
              <a:rPr lang="en-US">
                <a:solidFill>
                  <a:schemeClr val="bg1"/>
                </a:solidFill>
              </a:rPr>
              <a:t> Bathrooms?</a:t>
            </a:r>
            <a:endParaRPr lang="en-US">
              <a:solidFill>
                <a:schemeClr val="accent1"/>
              </a:solidFill>
            </a:endParaRPr>
          </a:p>
        </p:txBody>
      </p:sp>
      <p:sp>
        <p:nvSpPr>
          <p:cNvPr id="11" name="Content Placeholder 2">
            <a:extLst>
              <a:ext uri="{FF2B5EF4-FFF2-40B4-BE49-F238E27FC236}">
                <a16:creationId xmlns:a16="http://schemas.microsoft.com/office/drawing/2014/main" id="{5FEE493B-4FA0-24D4-C55C-47C7C3587936}"/>
              </a:ext>
            </a:extLst>
          </p:cNvPr>
          <p:cNvSpPr>
            <a:spLocks noGrp="1"/>
          </p:cNvSpPr>
          <p:nvPr>
            <p:ph sz="half" idx="1"/>
          </p:nvPr>
        </p:nvSpPr>
        <p:spPr>
          <a:xfrm>
            <a:off x="601064" y="1306349"/>
            <a:ext cx="4987601" cy="2953512"/>
          </a:xfrm>
          <a:ln w="19050">
            <a:solidFill>
              <a:schemeClr val="bg1"/>
            </a:solidFill>
          </a:ln>
        </p:spPr>
        <p:txBody>
          <a:bodyPr anchor="t">
            <a:normAutofit/>
          </a:bodyPr>
          <a:lstStyle/>
          <a:p>
            <a:r>
              <a:rPr lang="en-US" sz="2000" dirty="0">
                <a:solidFill>
                  <a:schemeClr val="bg1">
                    <a:lumMod val="75000"/>
                  </a:schemeClr>
                </a:solidFill>
              </a:rPr>
              <a:t>Unisex bathrooms number much less than the Gendered bathrooms</a:t>
            </a:r>
          </a:p>
          <a:p>
            <a:r>
              <a:rPr lang="en-US" sz="2000" dirty="0">
                <a:solidFill>
                  <a:schemeClr val="bg1">
                    <a:lumMod val="75000"/>
                  </a:schemeClr>
                </a:solidFill>
              </a:rPr>
              <a:t>Unisex bathrooms crowd in the states with cities</a:t>
            </a:r>
          </a:p>
          <a:p>
            <a:r>
              <a:rPr lang="en-US" sz="2000" dirty="0">
                <a:solidFill>
                  <a:schemeClr val="bg1">
                    <a:lumMod val="75000"/>
                  </a:schemeClr>
                </a:solidFill>
              </a:rPr>
              <a:t>Possibly due to more progressive views or a need for lower operating costs</a:t>
            </a:r>
          </a:p>
        </p:txBody>
      </p:sp>
      <p:pic>
        <p:nvPicPr>
          <p:cNvPr id="4" name="Content Placeholder 3">
            <a:extLst>
              <a:ext uri="{FF2B5EF4-FFF2-40B4-BE49-F238E27FC236}">
                <a16:creationId xmlns:a16="http://schemas.microsoft.com/office/drawing/2014/main" id="{58809E04-45E7-F564-694F-76D4A4E4FD76}"/>
              </a:ext>
            </a:extLst>
          </p:cNvPr>
          <p:cNvPicPr>
            <a:picLocks noGrp="1" noChangeAspect="1"/>
          </p:cNvPicPr>
          <p:nvPr>
            <p:ph sz="half" idx="2"/>
          </p:nvPr>
        </p:nvPicPr>
        <p:blipFill>
          <a:blip r:embed="rId3"/>
          <a:srcRect/>
          <a:stretch/>
        </p:blipFill>
        <p:spPr>
          <a:xfrm>
            <a:off x="5885761" y="1306349"/>
            <a:ext cx="4987602" cy="2953512"/>
          </a:xfrm>
          <a:ln w="19050">
            <a:solidFill>
              <a:schemeClr val="bg1"/>
            </a:solidFill>
          </a:ln>
        </p:spPr>
      </p:pic>
      <p:pic>
        <p:nvPicPr>
          <p:cNvPr id="6" name="Picture 5">
            <a:extLst>
              <a:ext uri="{FF2B5EF4-FFF2-40B4-BE49-F238E27FC236}">
                <a16:creationId xmlns:a16="http://schemas.microsoft.com/office/drawing/2014/main" id="{946BAF7D-4B7B-A86F-2F31-1414B59572C5}"/>
              </a:ext>
            </a:extLst>
          </p:cNvPr>
          <p:cNvPicPr>
            <a:picLocks noChangeAspect="1"/>
          </p:cNvPicPr>
          <p:nvPr/>
        </p:nvPicPr>
        <p:blipFill>
          <a:blip r:embed="rId4"/>
          <a:srcRect/>
          <a:stretch/>
        </p:blipFill>
        <p:spPr>
          <a:xfrm>
            <a:off x="601064" y="4597456"/>
            <a:ext cx="9776188" cy="1953816"/>
          </a:xfrm>
          <a:prstGeom prst="rect">
            <a:avLst/>
          </a:prstGeom>
          <a:ln w="19050">
            <a:solidFill>
              <a:schemeClr val="bg1"/>
            </a:solidFill>
          </a:ln>
        </p:spPr>
      </p:pic>
      <p:pic>
        <p:nvPicPr>
          <p:cNvPr id="8" name="Picture 7" descr="A blue and grey pencil&#10;&#10;Description automatically generated">
            <a:extLst>
              <a:ext uri="{FF2B5EF4-FFF2-40B4-BE49-F238E27FC236}">
                <a16:creationId xmlns:a16="http://schemas.microsoft.com/office/drawing/2014/main" id="{53CE869D-BE5C-F8BD-580F-0F3E1D0E06E4}"/>
              </a:ext>
            </a:extLst>
          </p:cNvPr>
          <p:cNvPicPr>
            <a:picLocks noChangeAspect="1"/>
          </p:cNvPicPr>
          <p:nvPr/>
        </p:nvPicPr>
        <p:blipFill>
          <a:blip r:embed="rId5"/>
          <a:stretch>
            <a:fillRect/>
          </a:stretch>
        </p:blipFill>
        <p:spPr>
          <a:xfrm rot="10800000">
            <a:off x="8830542" y="-1"/>
            <a:ext cx="3353268" cy="6858000"/>
          </a:xfrm>
          <a:prstGeom prst="rect">
            <a:avLst/>
          </a:prstGeom>
        </p:spPr>
      </p:pic>
    </p:spTree>
    <p:extLst>
      <p:ext uri="{BB962C8B-B14F-4D97-AF65-F5344CB8AC3E}">
        <p14:creationId xmlns:p14="http://schemas.microsoft.com/office/powerpoint/2010/main" val="12517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C2B07521-8E68-E355-175D-7875DAD92118}"/>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8D68784-00B8-A776-3342-42DAEA16090B}"/>
              </a:ext>
            </a:extLst>
          </p:cNvPr>
          <p:cNvSpPr>
            <a:spLocks noGrp="1"/>
          </p:cNvSpPr>
          <p:nvPr>
            <p:ph type="title"/>
          </p:nvPr>
        </p:nvSpPr>
        <p:spPr>
          <a:xfrm>
            <a:off x="1484311" y="685800"/>
            <a:ext cx="10018713" cy="1752599"/>
          </a:xfrm>
        </p:spPr>
        <p:txBody>
          <a:bodyPr>
            <a:normAutofit/>
          </a:bodyPr>
          <a:lstStyle/>
          <a:p>
            <a:pPr algn="l"/>
            <a:r>
              <a:rPr lang="en-US">
                <a:solidFill>
                  <a:schemeClr val="bg1"/>
                </a:solidFill>
              </a:rPr>
              <a:t>Desired Action</a:t>
            </a:r>
            <a:endParaRPr lang="en-US">
              <a:solidFill>
                <a:schemeClr val="accent1"/>
              </a:solidFill>
            </a:endParaRPr>
          </a:p>
        </p:txBody>
      </p:sp>
      <p:sp>
        <p:nvSpPr>
          <p:cNvPr id="11" name="Content Placeholder 2">
            <a:extLst>
              <a:ext uri="{FF2B5EF4-FFF2-40B4-BE49-F238E27FC236}">
                <a16:creationId xmlns:a16="http://schemas.microsoft.com/office/drawing/2014/main" id="{3B7648F6-2932-3D72-AC68-4B44CFDB5AC0}"/>
              </a:ext>
            </a:extLst>
          </p:cNvPr>
          <p:cNvSpPr>
            <a:spLocks noGrp="1"/>
          </p:cNvSpPr>
          <p:nvPr>
            <p:ph idx="1"/>
          </p:nvPr>
        </p:nvSpPr>
        <p:spPr>
          <a:xfrm>
            <a:off x="1484310" y="2432654"/>
            <a:ext cx="10018713" cy="3591357"/>
          </a:xfrm>
        </p:spPr>
        <p:txBody>
          <a:bodyPr anchor="t">
            <a:normAutofit/>
          </a:bodyPr>
          <a:lstStyle/>
          <a:p>
            <a:r>
              <a:rPr lang="en-US" sz="4000">
                <a:solidFill>
                  <a:schemeClr val="bg1">
                    <a:lumMod val="75000"/>
                  </a:schemeClr>
                </a:solidFill>
              </a:rPr>
              <a:t>More Unisex Toilets</a:t>
            </a:r>
          </a:p>
          <a:p>
            <a:pPr lvl="1"/>
            <a:r>
              <a:rPr lang="en-US" sz="4000">
                <a:solidFill>
                  <a:schemeClr val="bg1">
                    <a:lumMod val="75000"/>
                  </a:schemeClr>
                </a:solidFill>
              </a:rPr>
              <a:t>Less space</a:t>
            </a:r>
          </a:p>
          <a:p>
            <a:pPr lvl="1"/>
            <a:r>
              <a:rPr lang="en-US" sz="4000">
                <a:solidFill>
                  <a:schemeClr val="bg1">
                    <a:lumMod val="75000"/>
                  </a:schemeClr>
                </a:solidFill>
              </a:rPr>
              <a:t>Cheaper to construct and operate</a:t>
            </a:r>
          </a:p>
          <a:p>
            <a:pPr lvl="1"/>
            <a:r>
              <a:rPr lang="en-US" sz="4000">
                <a:solidFill>
                  <a:schemeClr val="bg1">
                    <a:lumMod val="75000"/>
                  </a:schemeClr>
                </a:solidFill>
              </a:rPr>
              <a:t>Functionally Identical</a:t>
            </a:r>
          </a:p>
        </p:txBody>
      </p:sp>
    </p:spTree>
    <p:extLst>
      <p:ext uri="{BB962C8B-B14F-4D97-AF65-F5344CB8AC3E}">
        <p14:creationId xmlns:p14="http://schemas.microsoft.com/office/powerpoint/2010/main" val="420400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155C5307-1876-4F2F-A1AC-A1AB3B0812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5B54CE-60E8-DD71-7AB3-6E56C6639CC2}"/>
              </a:ext>
            </a:extLst>
          </p:cNvPr>
          <p:cNvSpPr>
            <a:spLocks noGrp="1"/>
          </p:cNvSpPr>
          <p:nvPr>
            <p:ph type="ctrTitle"/>
          </p:nvPr>
        </p:nvSpPr>
        <p:spPr/>
        <p:txBody>
          <a:bodyPr/>
          <a:lstStyle/>
          <a:p>
            <a:r>
              <a:rPr lang="en-US">
                <a:solidFill>
                  <a:schemeClr val="bg1"/>
                </a:solidFill>
              </a:rPr>
              <a:t>Toilets and </a:t>
            </a:r>
            <a:r>
              <a:rPr lang="en-US">
                <a:solidFill>
                  <a:schemeClr val="accent1"/>
                </a:solidFill>
              </a:rPr>
              <a:t>Travel</a:t>
            </a:r>
          </a:p>
        </p:txBody>
      </p:sp>
      <p:sp>
        <p:nvSpPr>
          <p:cNvPr id="5" name="Subtitle 4">
            <a:extLst>
              <a:ext uri="{FF2B5EF4-FFF2-40B4-BE49-F238E27FC236}">
                <a16:creationId xmlns:a16="http://schemas.microsoft.com/office/drawing/2014/main" id="{81D74310-BC5A-531E-DC71-BBBC2F50B91C}"/>
              </a:ext>
            </a:extLst>
          </p:cNvPr>
          <p:cNvSpPr>
            <a:spLocks noGrp="1"/>
          </p:cNvSpPr>
          <p:nvPr>
            <p:ph type="subTitle" idx="1"/>
          </p:nvPr>
        </p:nvSpPr>
        <p:spPr/>
        <p:txBody>
          <a:bodyPr>
            <a:normAutofit/>
          </a:bodyPr>
          <a:lstStyle/>
          <a:p>
            <a:r>
              <a:rPr lang="en-US" sz="2400">
                <a:solidFill>
                  <a:schemeClr val="bg1">
                    <a:lumMod val="75000"/>
                  </a:schemeClr>
                </a:solidFill>
              </a:rPr>
              <a:t>How accessible are necessary hygiene facilities to travelers along our major roads?  </a:t>
            </a:r>
          </a:p>
        </p:txBody>
      </p:sp>
      <p:pic>
        <p:nvPicPr>
          <p:cNvPr id="2" name="Picture 2" descr="Large Skibidi Toilet | Skibidi Multiverse Wiki | Fandom">
            <a:extLst>
              <a:ext uri="{FF2B5EF4-FFF2-40B4-BE49-F238E27FC236}">
                <a16:creationId xmlns:a16="http://schemas.microsoft.com/office/drawing/2014/main" id="{1C6B7FB7-4B91-EF0E-8899-B190F2D8DF93}"/>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6719777"/>
            <a:ext cx="218247" cy="13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8938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Toilets Green">
      <a:dk1>
        <a:srgbClr val="2B2B2B"/>
      </a:dk1>
      <a:lt1>
        <a:sysClr val="window" lastClr="FFFFFF"/>
      </a:lt1>
      <a:dk2>
        <a:srgbClr val="212121"/>
      </a:dk2>
      <a:lt2>
        <a:srgbClr val="CDD0D1"/>
      </a:lt2>
      <a:accent1>
        <a:srgbClr val="8BC34A"/>
      </a:accent1>
      <a:accent2>
        <a:srgbClr val="30ACEC"/>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2_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oilets Brown">
    <a:dk1>
      <a:srgbClr val="2B2B2B"/>
    </a:dk1>
    <a:lt1>
      <a:sysClr val="window" lastClr="FFFFFF"/>
    </a:lt1>
    <a:dk2>
      <a:srgbClr val="212121"/>
    </a:dk2>
    <a:lt2>
      <a:srgbClr val="CDD0D1"/>
    </a:lt2>
    <a:accent1>
      <a:srgbClr val="9D7660"/>
    </a:accent1>
    <a:accent2>
      <a:srgbClr val="8BC34A"/>
    </a:accent2>
    <a:accent3>
      <a:srgbClr val="30ACEC"/>
    </a:accent3>
    <a:accent4>
      <a:srgbClr val="D64A3B"/>
    </a:accent4>
    <a:accent5>
      <a:srgbClr val="D64787"/>
    </a:accent5>
    <a:accent6>
      <a:srgbClr val="A666E1"/>
    </a:accent6>
    <a:hlink>
      <a:srgbClr val="3085ED"/>
    </a:hlink>
    <a:folHlink>
      <a:srgbClr val="82B6F4"/>
    </a:folHlink>
  </a:clrScheme>
</a:themeOverride>
</file>

<file path=ppt/theme/themeOverride2.xml><?xml version="1.0" encoding="utf-8"?>
<a:themeOverride xmlns:a="http://schemas.openxmlformats.org/drawingml/2006/main">
  <a:clrScheme name="Toilets Brown">
    <a:dk1>
      <a:srgbClr val="2B2B2B"/>
    </a:dk1>
    <a:lt1>
      <a:sysClr val="window" lastClr="FFFFFF"/>
    </a:lt1>
    <a:dk2>
      <a:srgbClr val="212121"/>
    </a:dk2>
    <a:lt2>
      <a:srgbClr val="CDD0D1"/>
    </a:lt2>
    <a:accent1>
      <a:srgbClr val="9D7660"/>
    </a:accent1>
    <a:accent2>
      <a:srgbClr val="8BC34A"/>
    </a:accent2>
    <a:accent3>
      <a:srgbClr val="30ACEC"/>
    </a:accent3>
    <a:accent4>
      <a:srgbClr val="D64A3B"/>
    </a:accent4>
    <a:accent5>
      <a:srgbClr val="D64787"/>
    </a:accent5>
    <a:accent6>
      <a:srgbClr val="A666E1"/>
    </a:accent6>
    <a:hlink>
      <a:srgbClr val="3085ED"/>
    </a:hlink>
    <a:folHlink>
      <a:srgbClr val="82B6F4"/>
    </a:folHlink>
  </a:clrScheme>
</a:themeOverride>
</file>

<file path=ppt/theme/themeOverride3.xml><?xml version="1.0" encoding="utf-8"?>
<a:themeOverride xmlns:a="http://schemas.openxmlformats.org/drawingml/2006/main">
  <a:clrScheme name="Toilets Brown">
    <a:dk1>
      <a:srgbClr val="2B2B2B"/>
    </a:dk1>
    <a:lt1>
      <a:sysClr val="window" lastClr="FFFFFF"/>
    </a:lt1>
    <a:dk2>
      <a:srgbClr val="212121"/>
    </a:dk2>
    <a:lt2>
      <a:srgbClr val="CDD0D1"/>
    </a:lt2>
    <a:accent1>
      <a:srgbClr val="9D7660"/>
    </a:accent1>
    <a:accent2>
      <a:srgbClr val="8BC34A"/>
    </a:accent2>
    <a:accent3>
      <a:srgbClr val="30ACEC"/>
    </a:accent3>
    <a:accent4>
      <a:srgbClr val="D64A3B"/>
    </a:accent4>
    <a:accent5>
      <a:srgbClr val="D64787"/>
    </a:accent5>
    <a:accent6>
      <a:srgbClr val="A666E1"/>
    </a:accent6>
    <a:hlink>
      <a:srgbClr val="3085ED"/>
    </a:hlink>
    <a:folHlink>
      <a:srgbClr val="82B6F4"/>
    </a:folHlink>
  </a:clrScheme>
</a:themeOverride>
</file>

<file path=ppt/theme/themeOverride4.xml><?xml version="1.0" encoding="utf-8"?>
<a:themeOverride xmlns:a="http://schemas.openxmlformats.org/drawingml/2006/main">
  <a:clrScheme name="Toilets Brown">
    <a:dk1>
      <a:srgbClr val="2B2B2B"/>
    </a:dk1>
    <a:lt1>
      <a:sysClr val="window" lastClr="FFFFFF"/>
    </a:lt1>
    <a:dk2>
      <a:srgbClr val="212121"/>
    </a:dk2>
    <a:lt2>
      <a:srgbClr val="CDD0D1"/>
    </a:lt2>
    <a:accent1>
      <a:srgbClr val="9D7660"/>
    </a:accent1>
    <a:accent2>
      <a:srgbClr val="8BC34A"/>
    </a:accent2>
    <a:accent3>
      <a:srgbClr val="30ACEC"/>
    </a:accent3>
    <a:accent4>
      <a:srgbClr val="D64A3B"/>
    </a:accent4>
    <a:accent5>
      <a:srgbClr val="D64787"/>
    </a:accent5>
    <a:accent6>
      <a:srgbClr val="A666E1"/>
    </a:accent6>
    <a:hlink>
      <a:srgbClr val="3085ED"/>
    </a:hlink>
    <a:folHlink>
      <a:srgbClr val="82B6F4"/>
    </a:folHlink>
  </a:clrScheme>
</a:themeOverride>
</file>

<file path=ppt/theme/themeOverride5.xml><?xml version="1.0" encoding="utf-8"?>
<a:themeOverride xmlns:a="http://schemas.openxmlformats.org/drawingml/2006/main">
  <a:clrScheme name="Toilets Brown">
    <a:dk1>
      <a:srgbClr val="2B2B2B"/>
    </a:dk1>
    <a:lt1>
      <a:sysClr val="window" lastClr="FFFFFF"/>
    </a:lt1>
    <a:dk2>
      <a:srgbClr val="212121"/>
    </a:dk2>
    <a:lt2>
      <a:srgbClr val="CDD0D1"/>
    </a:lt2>
    <a:accent1>
      <a:srgbClr val="9D7660"/>
    </a:accent1>
    <a:accent2>
      <a:srgbClr val="8BC34A"/>
    </a:accent2>
    <a:accent3>
      <a:srgbClr val="30ACEC"/>
    </a:accent3>
    <a:accent4>
      <a:srgbClr val="D64A3B"/>
    </a:accent4>
    <a:accent5>
      <a:srgbClr val="D64787"/>
    </a:accent5>
    <a:accent6>
      <a:srgbClr val="A666E1"/>
    </a:accent6>
    <a:hlink>
      <a:srgbClr val="3085ED"/>
    </a:hlink>
    <a:folHlink>
      <a:srgbClr val="82B6F4"/>
    </a:folHlink>
  </a:clrScheme>
</a:themeOverride>
</file>

<file path=ppt/theme/themeOverride6.xml><?xml version="1.0" encoding="utf-8"?>
<a:themeOverride xmlns:a="http://schemas.openxmlformats.org/drawingml/2006/main">
  <a:clrScheme name="Toilets Brown">
    <a:dk1>
      <a:srgbClr val="2B2B2B"/>
    </a:dk1>
    <a:lt1>
      <a:sysClr val="window" lastClr="FFFFFF"/>
    </a:lt1>
    <a:dk2>
      <a:srgbClr val="212121"/>
    </a:dk2>
    <a:lt2>
      <a:srgbClr val="CDD0D1"/>
    </a:lt2>
    <a:accent1>
      <a:srgbClr val="9D7660"/>
    </a:accent1>
    <a:accent2>
      <a:srgbClr val="8BC34A"/>
    </a:accent2>
    <a:accent3>
      <a:srgbClr val="30ACEC"/>
    </a:accent3>
    <a:accent4>
      <a:srgbClr val="D64A3B"/>
    </a:accent4>
    <a:accent5>
      <a:srgbClr val="D64787"/>
    </a:accent5>
    <a:accent6>
      <a:srgbClr val="A666E1"/>
    </a:accent6>
    <a:hlink>
      <a:srgbClr val="3085ED"/>
    </a:hlink>
    <a:folHlink>
      <a:srgbClr val="82B6F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F60C448BF62B40AEDF5A319A8CE9B0" ma:contentTypeVersion="8" ma:contentTypeDescription="Create a new document." ma:contentTypeScope="" ma:versionID="175d7821854cb8cdf9bf7d0ad978d48e">
  <xsd:schema xmlns:xsd="http://www.w3.org/2001/XMLSchema" xmlns:xs="http://www.w3.org/2001/XMLSchema" xmlns:p="http://schemas.microsoft.com/office/2006/metadata/properties" xmlns:ns2="9e8c44bb-f053-4831-8ac9-29a32b506f51" targetNamespace="http://schemas.microsoft.com/office/2006/metadata/properties" ma:root="true" ma:fieldsID="c8eac36101881ecd31e43f7089e632b7" ns2:_="">
    <xsd:import namespace="9e8c44bb-f053-4831-8ac9-29a32b506f5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8c44bb-f053-4831-8ac9-29a32b506f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D2E5E3-BD45-44E7-84A9-C84280FB7EED}">
  <ds:schemaRefs>
    <ds:schemaRef ds:uri="9e8c44bb-f053-4831-8ac9-29a32b506f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7023227-530E-4024-91EF-312A851A758C}">
  <ds:schemaRefs>
    <ds:schemaRef ds:uri="http://schemas.microsoft.com/office/2006/documentManagement/types"/>
    <ds:schemaRef ds:uri="http://purl.org/dc/dcmitype/"/>
    <ds:schemaRef ds:uri="http://schemas.microsoft.com/office/2006/metadata/properties"/>
    <ds:schemaRef ds:uri="http://schemas.microsoft.com/office/infopath/2007/PartnerControls"/>
    <ds:schemaRef ds:uri="http://purl.org/dc/terms/"/>
    <ds:schemaRef ds:uri="http://purl.org/dc/elements/1.1/"/>
    <ds:schemaRef ds:uri="http://schemas.openxmlformats.org/package/2006/metadata/core-properties"/>
    <ds:schemaRef ds:uri="9e8c44bb-f053-4831-8ac9-29a32b506f51"/>
    <ds:schemaRef ds:uri="http://www.w3.org/XML/1998/namespace"/>
  </ds:schemaRefs>
</ds:datastoreItem>
</file>

<file path=customXml/itemProps3.xml><?xml version="1.0" encoding="utf-8"?>
<ds:datastoreItem xmlns:ds="http://schemas.openxmlformats.org/officeDocument/2006/customXml" ds:itemID="{33315AA3-EAE3-44ED-8368-BAC2FFFB4817}">
  <ds:schemaRefs>
    <ds:schemaRef ds:uri="http://schemas.microsoft.com/sharepoint/v3/contenttype/forms"/>
  </ds:schemaRefs>
</ds:datastoreItem>
</file>

<file path=docMetadata/LabelInfo.xml><?xml version="1.0" encoding="utf-8"?>
<clbl:labelList xmlns:clbl="http://schemas.microsoft.com/office/2020/mipLabelMetadata">
  <clbl:label id="{79c742c4-e61c-4fa5-be89-a3cb566a80d1}" enabled="0" method="" siteId="{79c742c4-e61c-4fa5-be89-a3cb566a80d1}" removed="1"/>
</clbl:labelList>
</file>

<file path=docProps/app.xml><?xml version="1.0" encoding="utf-8"?>
<Properties xmlns="http://schemas.openxmlformats.org/officeDocument/2006/extended-properties" xmlns:vt="http://schemas.openxmlformats.org/officeDocument/2006/docPropsVTypes">
  <Template>TM03457496[[fn=Parallax]]</Template>
  <TotalTime>65</TotalTime>
  <Words>1542</Words>
  <Application>Microsoft Office PowerPoint</Application>
  <PresentationFormat>Widescreen</PresentationFormat>
  <Paragraphs>257</Paragraphs>
  <Slides>36</Slides>
  <Notes>36</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36</vt:i4>
      </vt:variant>
    </vt:vector>
  </HeadingPairs>
  <TitlesOfParts>
    <vt:vector size="43" baseType="lpstr">
      <vt:lpstr>Aptos</vt:lpstr>
      <vt:lpstr>Arial</vt:lpstr>
      <vt:lpstr>Calibri</vt:lpstr>
      <vt:lpstr>Corbel</vt:lpstr>
      <vt:lpstr>Parallax</vt:lpstr>
      <vt:lpstr>1_Parallax</vt:lpstr>
      <vt:lpstr>2_Parallax</vt:lpstr>
      <vt:lpstr>Toilets In Australia</vt:lpstr>
      <vt:lpstr>Our Role in Public Health</vt:lpstr>
      <vt:lpstr>PowerPoint Presentation</vt:lpstr>
      <vt:lpstr>Toilets and Gender</vt:lpstr>
      <vt:lpstr>Understanding Gender</vt:lpstr>
      <vt:lpstr>Where are Gendered Bathrooms?</vt:lpstr>
      <vt:lpstr>Where are Unisex Bathrooms?</vt:lpstr>
      <vt:lpstr>Desired Action</vt:lpstr>
      <vt:lpstr>Toilets and Travel</vt:lpstr>
      <vt:lpstr>Understanding Travel</vt:lpstr>
      <vt:lpstr>PowerPoint Presentation</vt:lpstr>
      <vt:lpstr>PowerPoint Presentation</vt:lpstr>
      <vt:lpstr>PowerPoint Presentation</vt:lpstr>
      <vt:lpstr>Desired Action</vt:lpstr>
      <vt:lpstr>Toilets and Accessibility</vt:lpstr>
      <vt:lpstr>Understanding Accessibility</vt:lpstr>
      <vt:lpstr>PowerPoint Presentation</vt:lpstr>
      <vt:lpstr>PowerPoint Presentation</vt:lpstr>
      <vt:lpstr>PowerPoint Presentation</vt:lpstr>
      <vt:lpstr>Rail Accessibility</vt:lpstr>
      <vt:lpstr>Desired Action</vt:lpstr>
      <vt:lpstr>Toilets and Pollution</vt:lpstr>
      <vt:lpstr>Understanding Pollution</vt:lpstr>
      <vt:lpstr>PowerPoint Presentation</vt:lpstr>
      <vt:lpstr>PowerPoint Presentation</vt:lpstr>
      <vt:lpstr>PowerPoint Presentation</vt:lpstr>
      <vt:lpstr>Desired Action</vt:lpstr>
      <vt:lpstr>Toilets and Disease</vt:lpstr>
      <vt:lpstr>Understanding Disease/Mortality</vt:lpstr>
      <vt:lpstr>PowerPoint Presentation</vt:lpstr>
      <vt:lpstr>PowerPoint Presentation</vt:lpstr>
      <vt:lpstr>PowerPoint Presentation</vt:lpstr>
      <vt:lpstr>Desired Action</vt:lpstr>
      <vt:lpstr>Conclusion</vt:lpstr>
      <vt:lpstr>Solution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Ethan Ericson</dc:creator>
  <cp:lastModifiedBy>Ethan Ericson</cp:lastModifiedBy>
  <cp:revision>2</cp:revision>
  <dcterms:created xsi:type="dcterms:W3CDTF">2024-12-07T18:58:59Z</dcterms:created>
  <dcterms:modified xsi:type="dcterms:W3CDTF">2024-12-11T01:18:53Z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0x01010069F60C448BF62B40AEDF5A319A8CE9B0</vt:lpwstr>
  </property>
</Properties>
</file>